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8"/>
  </p:notesMasterIdLst>
  <p:sldIdLst>
    <p:sldId id="256" r:id="rId2"/>
    <p:sldId id="257" r:id="rId3"/>
    <p:sldId id="297" r:id="rId4"/>
    <p:sldId id="298" r:id="rId5"/>
    <p:sldId id="299" r:id="rId6"/>
    <p:sldId id="278" r:id="rId7"/>
    <p:sldId id="259" r:id="rId8"/>
    <p:sldId id="261" r:id="rId9"/>
    <p:sldId id="274" r:id="rId10"/>
    <p:sldId id="272" r:id="rId11"/>
    <p:sldId id="275" r:id="rId12"/>
    <p:sldId id="276" r:id="rId13"/>
    <p:sldId id="273" r:id="rId14"/>
    <p:sldId id="279" r:id="rId15"/>
    <p:sldId id="300" r:id="rId16"/>
    <p:sldId id="283" r:id="rId17"/>
    <p:sldId id="271" r:id="rId18"/>
    <p:sldId id="301" r:id="rId19"/>
    <p:sldId id="303" r:id="rId20"/>
    <p:sldId id="304" r:id="rId21"/>
    <p:sldId id="305" r:id="rId22"/>
    <p:sldId id="302" r:id="rId23"/>
    <p:sldId id="280" r:id="rId24"/>
    <p:sldId id="277" r:id="rId25"/>
    <p:sldId id="296" r:id="rId26"/>
    <p:sldId id="267" r:id="rId27"/>
  </p:sldIdLst>
  <p:sldSz cx="14630400" cy="8229600"/>
  <p:notesSz cx="8229600" cy="14630400"/>
  <p:embeddedFontLst>
    <p:embeddedFont>
      <p:font typeface="Cascadia Code SemiBold" panose="020B0609020000020004" pitchFamily="49" charset="0"/>
      <p:bold r:id="rId29"/>
      <p:boldItalic r:id="rId30"/>
    </p:embeddedFont>
    <p:embeddedFont>
      <p:font typeface="Cascadia Code SemiLight" panose="020B0609020000020004" pitchFamily="49" charset="0"/>
      <p:regular r:id="rId31"/>
      <p:italic r:id="rId32"/>
    </p:embeddedFont>
    <p:embeddedFont>
      <p:font typeface="Centaur" panose="02030504050205020304" pitchFamily="18" charset="0"/>
      <p:regular r:id="rId33"/>
    </p:embeddedFont>
    <p:embeddedFont>
      <p:font typeface="Consolas" panose="020B0609020204030204" pitchFamily="49" charset="0"/>
      <p:regular r:id="rId34"/>
      <p:bold r:id="rId35"/>
      <p:italic r:id="rId36"/>
      <p:boldItalic r:id="rId37"/>
    </p:embeddedFont>
    <p:embeddedFont>
      <p:font typeface="Libre Baskerville" panose="02000000000000000000" pitchFamily="2" charset="0"/>
      <p:regular r:id="rId38"/>
    </p:embeddedFont>
    <p:embeddedFont>
      <p:font typeface="Open Sans" panose="020B0606030504020204" pitchFamily="34" charset="0"/>
      <p:regular r:id="rId39"/>
      <p:bold r:id="rId40"/>
      <p:italic r:id="rId41"/>
      <p:boldItalic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2318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2AE8EF-7484-FC6F-E55A-7C936A931F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CDBB2B-DE68-C58B-CAD4-88100182F1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F97DDC-3983-4A5C-187E-4C607348B45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85EAF2C-095D-93DD-7450-4ECD059527CE}"/>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4068641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BD279-78BE-3E30-5CDB-F75A72DA89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72894C-C6A9-7BB1-4D2D-F7CBE270A0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401813-6E43-A1A6-FDE4-7B8B093BFCE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3D0C14B-658A-3FFE-3458-3590207FDDC4}"/>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598028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DCF56-5812-75F5-2C25-B1F10AD11F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4F389A-C159-E8BF-1424-607155A301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FEA7DC-CEAE-71F7-2B6A-C2B0EC8C36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38A5831-58D6-8DCA-80D4-AC58559CFB73}"/>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3968005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F62C6A-5025-152E-CAE2-9E59AEAA3E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7B8F9F-8A42-7984-90DE-93990FBFDF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85CCF5-BEF8-D6C7-35F4-BE936F65310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6816D5E-85FE-BC0B-D41D-5B7D291615D8}"/>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2797900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6413E-1F5E-726F-8AD1-5BED39A643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190646-71EB-46E7-063D-9DEEE02789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A1E422-602C-DE5B-E65F-D05E91BA57E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5605A8-1BCB-F8A1-77A3-04D82D449434}"/>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241158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3C423-3135-BE5E-F9A0-9CFD006106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91BE08-23FC-6501-D5BA-257CAC1345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9B6FBA-E4D0-6662-0779-58B626B085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ADA39C-1A78-4E87-F51D-4BBEB2772522}"/>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38240207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BD25B-9FDD-E02E-131F-9B58250B3A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85D64E-37CE-DE1A-09B7-04CC4D776C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A689B8-E23D-149E-FB26-6F109E739D6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5EEDAA7-7504-8131-B2FE-4654A1A941C6}"/>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2726474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07608E-6B19-7216-05CD-7EC409F2A5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2DEDA1-D218-3FE5-4F8D-B95ABDC8D2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4D7C2A-0528-8B15-3DE6-E1C09C7F3C6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7C1FE75-F415-9AC3-30EF-76613B27EFB2}"/>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6939950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00CF-6001-5BE8-394C-6C426F6982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EF0CAF-4D3B-8959-A896-617B27A582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4FA73F-754C-86A1-D20E-6120174C51D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B7F9E3F-221E-434A-074F-4F705F71911B}"/>
              </a:ext>
            </a:extLst>
          </p:cNvPr>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467621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3130F8-CBF1-71BD-3A2E-B01A92DFEB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B264E1-75E1-5D32-ADB7-2597114E51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23179A-6204-EE52-8DC4-AB3B5739437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4349B6-CF8B-3A38-2F7C-B4592B230EB4}"/>
              </a:ext>
            </a:extLst>
          </p:cNvPr>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74521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73C72-2DBE-D769-B728-8319E2D18F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B043CE-2DD9-F891-E653-7D9F80DF00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751BDE-C4DD-537C-11F0-DDB400AA3D7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E629099-FB13-7EAF-F9BD-B1133F70F057}"/>
              </a:ext>
            </a:extLst>
          </p:cNvPr>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29489378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C1FF3-3E73-7FCE-CD7F-1C53B7FDC4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85300F-907A-B818-2AF9-AD728767DF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B8F850-5C06-AD05-31B9-351854FD0F7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6AE8801-A018-5C29-1053-71A4B43A4A21}"/>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693161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4E6C9-373F-C689-1F21-FD38690A95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3CB74B-F351-1F6D-C419-490C24585D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DD1955-907B-32A1-C0C6-BB34197FD7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6D19775-2132-B38A-8F98-112A9CCEEB3F}"/>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213149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1D6FB-36B1-31AB-FF54-8B7E68DE6A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01FB61-063F-3427-30B9-3D468AF537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65242F-7369-9D93-F49E-F2963C169A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7F84D22-22F5-6933-41B7-9D340E77E4C9}"/>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3950098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0D2C1-97A2-4E84-F2DA-AFC1F2E9D5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D9FEE7-2F53-3420-F720-7BFCE547C8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E0502F-824F-A6AC-D0CA-3D5901B6F48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2654435-C64B-8E5F-8D5A-83D87204F38B}"/>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892618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hyperlink" Target="https://colab.research.google.com/drive/1CZRthjtEYio6kze13znV39oLvrPP3dfD" TargetMode="External"/><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arxiv.org/abs/2501.09420" TargetMode="External"/><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hyperlink" Target="https://arxiv.org/abs/1508.06576"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8903367" y="2370081"/>
            <a:ext cx="2899611" cy="1283960"/>
          </a:xfrm>
          <a:prstGeom prst="rect">
            <a:avLst/>
          </a:prstGeom>
          <a:noFill/>
          <a:ln/>
        </p:spPr>
        <p:txBody>
          <a:bodyPr wrap="square" lIns="0" tIns="0" rIns="0" bIns="0" rtlCol="0" anchor="t"/>
          <a:lstStyle/>
          <a:p>
            <a:pPr marL="0" indent="0" algn="l">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			</a:t>
            </a:r>
            <a:endParaRPr lang="en-US" sz="6000" b="1" dirty="0">
              <a:latin typeface="Cascadia Code SemiLight" panose="020B0609020000020004" pitchFamily="49" charset="0"/>
              <a:ea typeface="Cascadia Code SemiLight" panose="020B0609020000020004" pitchFamily="49" charset="0"/>
              <a:cs typeface="Cascadia Code SemiLight" panose="020B0609020000020004" pitchFamily="49" charset="0"/>
            </a:endParaRPr>
          </a:p>
        </p:txBody>
      </p:sp>
      <p:sp>
        <p:nvSpPr>
          <p:cNvPr id="4" name="Text 1"/>
          <p:cNvSpPr/>
          <p:nvPr/>
        </p:nvSpPr>
        <p:spPr>
          <a:xfrm>
            <a:off x="3759538" y="1758683"/>
            <a:ext cx="10667676" cy="1059607"/>
          </a:xfrm>
          <a:prstGeom prst="rect">
            <a:avLst/>
          </a:prstGeom>
          <a:noFill/>
          <a:ln/>
        </p:spPr>
        <p:txBody>
          <a:bodyPr wrap="square" lIns="0" tIns="0" rIns="0" bIns="0" rtlCol="0" anchor="t"/>
          <a:lstStyle/>
          <a:p>
            <a:pPr algn="ctr"/>
            <a:r>
              <a:rPr lang="en-US" sz="6600" b="1" u="sng" dirty="0">
                <a:latin typeface="Centaur" panose="02030504050205020304" pitchFamily="18" charset="0"/>
                <a:ea typeface="Cascadia Code SemiLight" panose="020B0609020000020004" pitchFamily="49" charset="0"/>
                <a:cs typeface="Cascadia Code SemiLight" panose="020B0609020000020004" pitchFamily="49" charset="0"/>
              </a:rPr>
              <a:t>Undergraduate Project</a:t>
            </a:r>
          </a:p>
          <a:p>
            <a:pPr algn="ctr"/>
            <a:r>
              <a:rPr lang="en-US" sz="6600" b="1" u="sng" dirty="0">
                <a:latin typeface="Centaur" panose="02030504050205020304" pitchFamily="18" charset="0"/>
                <a:ea typeface="Cascadia Code SemiLight" panose="020B0609020000020004" pitchFamily="49" charset="0"/>
                <a:cs typeface="Cascadia Code SemiLight" panose="020B0609020000020004" pitchFamily="49" charset="0"/>
              </a:rPr>
              <a:t>(Sem-VI)</a:t>
            </a:r>
          </a:p>
        </p:txBody>
      </p:sp>
      <p:sp>
        <p:nvSpPr>
          <p:cNvPr id="5" name="Text 2"/>
          <p:cNvSpPr/>
          <p:nvPr/>
        </p:nvSpPr>
        <p:spPr>
          <a:xfrm>
            <a:off x="6280190" y="4795242"/>
            <a:ext cx="7556421" cy="725805"/>
          </a:xfrm>
          <a:prstGeom prst="rect">
            <a:avLst/>
          </a:prstGeom>
          <a:noFill/>
          <a:ln/>
        </p:spPr>
        <p:txBody>
          <a:bodyPr wrap="square" lIns="0" tIns="0" rIns="0" bIns="0" rtlCol="0" anchor="t"/>
          <a:lstStyle/>
          <a:p>
            <a:pPr marL="0" indent="0" algn="l">
              <a:lnSpc>
                <a:spcPts val="2850"/>
              </a:lnSpc>
              <a:buNone/>
            </a:pPr>
            <a:endParaRPr lang="en-US" sz="1750" dirty="0"/>
          </a:p>
        </p:txBody>
      </p:sp>
      <p:sp>
        <p:nvSpPr>
          <p:cNvPr id="8" name="Text 5"/>
          <p:cNvSpPr/>
          <p:nvPr/>
        </p:nvSpPr>
        <p:spPr>
          <a:xfrm>
            <a:off x="6773779" y="5984133"/>
            <a:ext cx="5173578" cy="1463943"/>
          </a:xfrm>
          <a:prstGeom prst="rect">
            <a:avLst/>
          </a:prstGeom>
          <a:noFill/>
          <a:ln/>
        </p:spPr>
        <p:txBody>
          <a:bodyPr wrap="none" lIns="0" tIns="0" rIns="0" bIns="0" rtlCol="0" anchor="t"/>
          <a:lstStyle/>
          <a:p>
            <a:pPr algn="ctr">
              <a:lnSpc>
                <a:spcPts val="3100"/>
              </a:lnSpc>
            </a:pPr>
            <a:r>
              <a:rPr lang="en-US" sz="2400" b="1" dirty="0">
                <a:solidFill>
                  <a:srgbClr val="49495A"/>
                </a:solidFill>
                <a:latin typeface="Cascadia Code SemiBold" panose="020B0609020000020004" pitchFamily="49" charset="0"/>
                <a:ea typeface="Cascadia Code SemiBold" panose="020B0609020000020004" pitchFamily="49" charset="0"/>
                <a:cs typeface="Cascadia Code SemiBold" panose="020B0609020000020004" pitchFamily="49" charset="0"/>
              </a:rPr>
              <a:t> Presented by: Siddharth Gautam (22124043)</a:t>
            </a:r>
          </a:p>
          <a:p>
            <a:pPr algn="ctr">
              <a:lnSpc>
                <a:spcPts val="3100"/>
              </a:lnSpc>
            </a:pPr>
            <a:r>
              <a:rPr lang="en-US" sz="2400" b="1" dirty="0">
                <a:solidFill>
                  <a:srgbClr val="49495A"/>
                </a:solidFill>
                <a:latin typeface="Cascadia Code SemiBold" panose="020B0609020000020004" pitchFamily="49" charset="0"/>
                <a:ea typeface="Cascadia Code SemiBold" panose="020B0609020000020004" pitchFamily="49" charset="0"/>
                <a:cs typeface="Cascadia Code SemiBold" panose="020B0609020000020004" pitchFamily="49" charset="0"/>
              </a:rPr>
              <a:t>Dept. of Mathematical Sciences</a:t>
            </a:r>
          </a:p>
        </p:txBody>
      </p:sp>
      <p:sp>
        <p:nvSpPr>
          <p:cNvPr id="9" name="Rectangle 8">
            <a:extLst>
              <a:ext uri="{FF2B5EF4-FFF2-40B4-BE49-F238E27FC236}">
                <a16:creationId xmlns:a16="http://schemas.microsoft.com/office/drawing/2014/main" id="{BB3EE772-B760-5C7B-C47C-F904010EADDE}"/>
              </a:ext>
            </a:extLst>
          </p:cNvPr>
          <p:cNvSpPr/>
          <p:nvPr/>
        </p:nvSpPr>
        <p:spPr>
          <a:xfrm>
            <a:off x="12861758" y="7700211"/>
            <a:ext cx="1672389" cy="52938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10" name="TextBox 9">
            <a:extLst>
              <a:ext uri="{FF2B5EF4-FFF2-40B4-BE49-F238E27FC236}">
                <a16:creationId xmlns:a16="http://schemas.microsoft.com/office/drawing/2014/main" id="{B665997A-0A94-FB4E-A333-76642C424C4B}"/>
              </a:ext>
            </a:extLst>
          </p:cNvPr>
          <p:cNvSpPr txBox="1"/>
          <p:nvPr/>
        </p:nvSpPr>
        <p:spPr>
          <a:xfrm>
            <a:off x="4256172" y="4016764"/>
            <a:ext cx="9890977" cy="1382179"/>
          </a:xfrm>
          <a:prstGeom prst="rect">
            <a:avLst/>
          </a:prstGeom>
          <a:noFill/>
          <a:ln/>
        </p:spPr>
        <p:txBody>
          <a:bodyPr wrap="square" lIns="0" tIns="0" rIns="0" bIns="0" rtlCol="0" anchor="t"/>
          <a:lstStyle>
            <a:defPPr>
              <a:defRPr lang="en-US"/>
            </a:defPPr>
            <a:lvl1pPr algn="ctr">
              <a:defRPr sz="6000" b="1" i="0" u="sng" strike="noStrike" baseline="0">
                <a:latin typeface="Cascadia Code SemiLight" panose="020B0609020000020004" pitchFamily="49" charset="0"/>
                <a:ea typeface="Cascadia Code SemiLight" panose="020B0609020000020004" pitchFamily="49" charset="0"/>
                <a:cs typeface="Cascadia Code SemiLight" panose="020B0609020000020004" pitchFamily="49" charset="0"/>
              </a:defRPr>
            </a:lvl1pPr>
          </a:lstStyle>
          <a:p>
            <a:r>
              <a:rPr lang="en-US" sz="4800" dirty="0">
                <a:latin typeface="Centaur" panose="02030504050205020304" pitchFamily="18" charset="0"/>
              </a:rPr>
              <a:t>Neural Style Transfer</a:t>
            </a:r>
          </a:p>
          <a:p>
            <a:endParaRPr lang="en-IN" sz="4800" dirty="0">
              <a:latin typeface="Centaur" panose="02030504050205020304" pitchFamily="18" charset="0"/>
            </a:endParaRPr>
          </a:p>
        </p:txBody>
      </p:sp>
      <p:pic>
        <p:nvPicPr>
          <p:cNvPr id="13" name="Picture 12">
            <a:extLst>
              <a:ext uri="{FF2B5EF4-FFF2-40B4-BE49-F238E27FC236}">
                <a16:creationId xmlns:a16="http://schemas.microsoft.com/office/drawing/2014/main" id="{78000247-B8FE-A0A6-FEAE-8E3FC4EB7BCB}"/>
              </a:ext>
            </a:extLst>
          </p:cNvPr>
          <p:cNvPicPr>
            <a:picLocks noChangeAspect="1"/>
          </p:cNvPicPr>
          <p:nvPr/>
        </p:nvPicPr>
        <p:blipFill>
          <a:blip r:embed="rId3"/>
          <a:stretch>
            <a:fillRect/>
          </a:stretch>
        </p:blipFill>
        <p:spPr>
          <a:xfrm>
            <a:off x="483251" y="1873615"/>
            <a:ext cx="4762518" cy="4482370"/>
          </a:xfrm>
          <a:prstGeom prst="rect">
            <a:avLst/>
          </a:prstGeom>
        </p:spPr>
      </p:pic>
      <p:sp>
        <p:nvSpPr>
          <p:cNvPr id="14" name="Text 5">
            <a:extLst>
              <a:ext uri="{FF2B5EF4-FFF2-40B4-BE49-F238E27FC236}">
                <a16:creationId xmlns:a16="http://schemas.microsoft.com/office/drawing/2014/main" id="{41D5B197-1DB0-EB2F-793F-C9D2ECA25B83}"/>
              </a:ext>
            </a:extLst>
          </p:cNvPr>
          <p:cNvSpPr/>
          <p:nvPr/>
        </p:nvSpPr>
        <p:spPr>
          <a:xfrm>
            <a:off x="6629400" y="5252162"/>
            <a:ext cx="5173578" cy="1463943"/>
          </a:xfrm>
          <a:prstGeom prst="rect">
            <a:avLst/>
          </a:prstGeom>
          <a:noFill/>
          <a:ln/>
        </p:spPr>
        <p:txBody>
          <a:bodyPr wrap="none" lIns="0" tIns="0" rIns="0" bIns="0" rtlCol="0" anchor="t"/>
          <a:lstStyle/>
          <a:p>
            <a:pPr marL="0" indent="0" algn="ctr">
              <a:lnSpc>
                <a:spcPts val="3100"/>
              </a:lnSpc>
              <a:buNone/>
            </a:pPr>
            <a:r>
              <a:rPr lang="en-US" sz="3200" b="1" dirty="0">
                <a:solidFill>
                  <a:srgbClr val="49495A"/>
                </a:solidFill>
                <a:latin typeface="Cascadia Code SemiBold" panose="020B0609020000020004" pitchFamily="49" charset="0"/>
                <a:ea typeface="Cascadia Code SemiBold" panose="020B0609020000020004" pitchFamily="49" charset="0"/>
                <a:cs typeface="Cascadia Code SemiBold" panose="020B0609020000020004" pitchFamily="49" charset="0"/>
              </a:rPr>
              <a:t>Supervisor : Dr. Rajeev</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CF674-9A1C-5E2B-26AF-8A81CB4B850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2E1530E-17B6-0494-21FE-AFFEA6E6AD28}"/>
              </a:ext>
            </a:extLst>
          </p:cNvPr>
          <p:cNvSpPr/>
          <p:nvPr/>
        </p:nvSpPr>
        <p:spPr>
          <a:xfrm>
            <a:off x="12861758" y="7712243"/>
            <a:ext cx="1672389" cy="52938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pic>
        <p:nvPicPr>
          <p:cNvPr id="3" name="Picture 2">
            <a:extLst>
              <a:ext uri="{FF2B5EF4-FFF2-40B4-BE49-F238E27FC236}">
                <a16:creationId xmlns:a16="http://schemas.microsoft.com/office/drawing/2014/main" id="{07F455BD-FFD9-B33C-02E6-81C34B86EF81}"/>
              </a:ext>
            </a:extLst>
          </p:cNvPr>
          <p:cNvPicPr>
            <a:picLocks noChangeAspect="1"/>
          </p:cNvPicPr>
          <p:nvPr/>
        </p:nvPicPr>
        <p:blipFill>
          <a:blip r:embed="rId3"/>
          <a:stretch>
            <a:fillRect/>
          </a:stretch>
        </p:blipFill>
        <p:spPr>
          <a:xfrm>
            <a:off x="2415050" y="1588169"/>
            <a:ext cx="10122839" cy="4908884"/>
          </a:xfrm>
          <a:prstGeom prst="rect">
            <a:avLst/>
          </a:prstGeom>
        </p:spPr>
      </p:pic>
    </p:spTree>
    <p:extLst>
      <p:ext uri="{BB962C8B-B14F-4D97-AF65-F5344CB8AC3E}">
        <p14:creationId xmlns:p14="http://schemas.microsoft.com/office/powerpoint/2010/main" val="29008164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B2330-DAAF-1182-AB48-2D451EF085D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F9A85DA-5C7B-5331-9304-EB2624B4693B}"/>
              </a:ext>
            </a:extLst>
          </p:cNvPr>
          <p:cNvPicPr>
            <a:picLocks noChangeAspect="1"/>
          </p:cNvPicPr>
          <p:nvPr/>
        </p:nvPicPr>
        <p:blipFill>
          <a:blip r:embed="rId2"/>
          <a:stretch>
            <a:fillRect/>
          </a:stretch>
        </p:blipFill>
        <p:spPr>
          <a:xfrm>
            <a:off x="12829674" y="7696200"/>
            <a:ext cx="1676400" cy="533400"/>
          </a:xfrm>
          <a:prstGeom prst="rect">
            <a:avLst/>
          </a:prstGeom>
        </p:spPr>
      </p:pic>
      <p:pic>
        <p:nvPicPr>
          <p:cNvPr id="4" name="Picture 3">
            <a:extLst>
              <a:ext uri="{FF2B5EF4-FFF2-40B4-BE49-F238E27FC236}">
                <a16:creationId xmlns:a16="http://schemas.microsoft.com/office/drawing/2014/main" id="{24E63FCF-54F2-CFFA-D0D5-82A362961D2D}"/>
              </a:ext>
            </a:extLst>
          </p:cNvPr>
          <p:cNvPicPr>
            <a:picLocks noChangeAspect="1"/>
          </p:cNvPicPr>
          <p:nvPr/>
        </p:nvPicPr>
        <p:blipFill>
          <a:blip r:embed="rId3"/>
          <a:stretch>
            <a:fillRect/>
          </a:stretch>
        </p:blipFill>
        <p:spPr>
          <a:xfrm>
            <a:off x="2589796" y="4132659"/>
            <a:ext cx="8945711" cy="2363704"/>
          </a:xfrm>
          <a:prstGeom prst="rect">
            <a:avLst/>
          </a:prstGeom>
        </p:spPr>
      </p:pic>
      <p:pic>
        <p:nvPicPr>
          <p:cNvPr id="14" name="Picture 13">
            <a:extLst>
              <a:ext uri="{FF2B5EF4-FFF2-40B4-BE49-F238E27FC236}">
                <a16:creationId xmlns:a16="http://schemas.microsoft.com/office/drawing/2014/main" id="{8E7AF043-05AE-C66A-91C8-BF5A995E3AF1}"/>
              </a:ext>
            </a:extLst>
          </p:cNvPr>
          <p:cNvPicPr>
            <a:picLocks noChangeAspect="1"/>
          </p:cNvPicPr>
          <p:nvPr/>
        </p:nvPicPr>
        <p:blipFill>
          <a:blip r:embed="rId4"/>
          <a:stretch>
            <a:fillRect/>
          </a:stretch>
        </p:blipFill>
        <p:spPr>
          <a:xfrm>
            <a:off x="1124783" y="1858920"/>
            <a:ext cx="13204827" cy="1627355"/>
          </a:xfrm>
          <a:prstGeom prst="rect">
            <a:avLst/>
          </a:prstGeom>
        </p:spPr>
      </p:pic>
    </p:spTree>
    <p:extLst>
      <p:ext uri="{BB962C8B-B14F-4D97-AF65-F5344CB8AC3E}">
        <p14:creationId xmlns:p14="http://schemas.microsoft.com/office/powerpoint/2010/main" val="399897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A989D-D9C6-F26C-22A0-68E1DD4B69D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1A35880-A871-41F1-8E7E-0AE67F2EC7A4}"/>
              </a:ext>
            </a:extLst>
          </p:cNvPr>
          <p:cNvPicPr>
            <a:picLocks noChangeAspect="1"/>
          </p:cNvPicPr>
          <p:nvPr/>
        </p:nvPicPr>
        <p:blipFill>
          <a:blip r:embed="rId2"/>
          <a:stretch>
            <a:fillRect/>
          </a:stretch>
        </p:blipFill>
        <p:spPr>
          <a:xfrm>
            <a:off x="12829674" y="7696200"/>
            <a:ext cx="1676400" cy="533400"/>
          </a:xfrm>
          <a:prstGeom prst="rect">
            <a:avLst/>
          </a:prstGeom>
        </p:spPr>
      </p:pic>
      <p:pic>
        <p:nvPicPr>
          <p:cNvPr id="12" name="Picture 11">
            <a:extLst>
              <a:ext uri="{FF2B5EF4-FFF2-40B4-BE49-F238E27FC236}">
                <a16:creationId xmlns:a16="http://schemas.microsoft.com/office/drawing/2014/main" id="{8A3A58B4-DDB3-B297-E1BD-1EF39A4D3E50}"/>
              </a:ext>
            </a:extLst>
          </p:cNvPr>
          <p:cNvPicPr>
            <a:picLocks noChangeAspect="1"/>
          </p:cNvPicPr>
          <p:nvPr/>
        </p:nvPicPr>
        <p:blipFill>
          <a:blip r:embed="rId3"/>
          <a:stretch>
            <a:fillRect/>
          </a:stretch>
        </p:blipFill>
        <p:spPr>
          <a:xfrm>
            <a:off x="512487" y="3433518"/>
            <a:ext cx="13810160" cy="4262682"/>
          </a:xfrm>
          <a:prstGeom prst="rect">
            <a:avLst/>
          </a:prstGeom>
        </p:spPr>
      </p:pic>
      <p:pic>
        <p:nvPicPr>
          <p:cNvPr id="5" name="Picture 4">
            <a:extLst>
              <a:ext uri="{FF2B5EF4-FFF2-40B4-BE49-F238E27FC236}">
                <a16:creationId xmlns:a16="http://schemas.microsoft.com/office/drawing/2014/main" id="{7E64B3FC-34DF-1D5E-112E-479553B89195}"/>
              </a:ext>
            </a:extLst>
          </p:cNvPr>
          <p:cNvPicPr>
            <a:picLocks noChangeAspect="1"/>
          </p:cNvPicPr>
          <p:nvPr/>
        </p:nvPicPr>
        <p:blipFill>
          <a:blip r:embed="rId4"/>
          <a:stretch>
            <a:fillRect/>
          </a:stretch>
        </p:blipFill>
        <p:spPr>
          <a:xfrm>
            <a:off x="512487" y="811130"/>
            <a:ext cx="12688500" cy="596566"/>
          </a:xfrm>
          <a:prstGeom prst="rect">
            <a:avLst/>
          </a:prstGeom>
        </p:spPr>
      </p:pic>
      <p:pic>
        <p:nvPicPr>
          <p:cNvPr id="7" name="Picture 6">
            <a:extLst>
              <a:ext uri="{FF2B5EF4-FFF2-40B4-BE49-F238E27FC236}">
                <a16:creationId xmlns:a16="http://schemas.microsoft.com/office/drawing/2014/main" id="{DAED4636-8BA0-CD6A-FCD7-B39F33378953}"/>
              </a:ext>
            </a:extLst>
          </p:cNvPr>
          <p:cNvPicPr>
            <a:picLocks noChangeAspect="1"/>
          </p:cNvPicPr>
          <p:nvPr/>
        </p:nvPicPr>
        <p:blipFill>
          <a:blip r:embed="rId5"/>
          <a:stretch>
            <a:fillRect/>
          </a:stretch>
        </p:blipFill>
        <p:spPr>
          <a:xfrm>
            <a:off x="4759741" y="1407696"/>
            <a:ext cx="3973887" cy="1615497"/>
          </a:xfrm>
          <a:prstGeom prst="rect">
            <a:avLst/>
          </a:prstGeom>
        </p:spPr>
      </p:pic>
    </p:spTree>
    <p:extLst>
      <p:ext uri="{BB962C8B-B14F-4D97-AF65-F5344CB8AC3E}">
        <p14:creationId xmlns:p14="http://schemas.microsoft.com/office/powerpoint/2010/main" val="2289941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8B4A0C-2CDB-DCD7-42AD-1A6381EECF00}"/>
              </a:ext>
            </a:extLst>
          </p:cNvPr>
          <p:cNvPicPr>
            <a:picLocks noChangeAspect="1"/>
          </p:cNvPicPr>
          <p:nvPr/>
        </p:nvPicPr>
        <p:blipFill>
          <a:blip r:embed="rId2"/>
          <a:stretch>
            <a:fillRect/>
          </a:stretch>
        </p:blipFill>
        <p:spPr>
          <a:xfrm>
            <a:off x="768977" y="5700975"/>
            <a:ext cx="12790613" cy="2209287"/>
          </a:xfrm>
          <a:prstGeom prst="rect">
            <a:avLst/>
          </a:prstGeom>
        </p:spPr>
      </p:pic>
      <p:pic>
        <p:nvPicPr>
          <p:cNvPr id="7" name="Picture 6">
            <a:extLst>
              <a:ext uri="{FF2B5EF4-FFF2-40B4-BE49-F238E27FC236}">
                <a16:creationId xmlns:a16="http://schemas.microsoft.com/office/drawing/2014/main" id="{ED027DC5-9C1E-6370-C9C8-3EC95BA560E1}"/>
              </a:ext>
            </a:extLst>
          </p:cNvPr>
          <p:cNvPicPr>
            <a:picLocks noChangeAspect="1"/>
          </p:cNvPicPr>
          <p:nvPr/>
        </p:nvPicPr>
        <p:blipFill>
          <a:blip r:embed="rId3"/>
          <a:srcRect t="18294"/>
          <a:stretch/>
        </p:blipFill>
        <p:spPr>
          <a:xfrm>
            <a:off x="2621035" y="3063038"/>
            <a:ext cx="9388329" cy="3046810"/>
          </a:xfrm>
          <a:prstGeom prst="rect">
            <a:avLst/>
          </a:prstGeom>
        </p:spPr>
      </p:pic>
      <p:pic>
        <p:nvPicPr>
          <p:cNvPr id="3" name="Picture 2">
            <a:extLst>
              <a:ext uri="{FF2B5EF4-FFF2-40B4-BE49-F238E27FC236}">
                <a16:creationId xmlns:a16="http://schemas.microsoft.com/office/drawing/2014/main" id="{45898FEA-E3ED-EED3-648D-66E64782714E}"/>
              </a:ext>
            </a:extLst>
          </p:cNvPr>
          <p:cNvPicPr>
            <a:picLocks noChangeAspect="1"/>
          </p:cNvPicPr>
          <p:nvPr/>
        </p:nvPicPr>
        <p:blipFill>
          <a:blip r:embed="rId4"/>
          <a:stretch>
            <a:fillRect/>
          </a:stretch>
        </p:blipFill>
        <p:spPr>
          <a:xfrm>
            <a:off x="12829674" y="7696200"/>
            <a:ext cx="1676400" cy="533400"/>
          </a:xfrm>
          <a:prstGeom prst="rect">
            <a:avLst/>
          </a:prstGeom>
        </p:spPr>
      </p:pic>
      <p:pic>
        <p:nvPicPr>
          <p:cNvPr id="5" name="Picture 4">
            <a:extLst>
              <a:ext uri="{FF2B5EF4-FFF2-40B4-BE49-F238E27FC236}">
                <a16:creationId xmlns:a16="http://schemas.microsoft.com/office/drawing/2014/main" id="{7B6DDCDD-5ABD-D870-4E17-3F1A2D75B24E}"/>
              </a:ext>
            </a:extLst>
          </p:cNvPr>
          <p:cNvPicPr>
            <a:picLocks noChangeAspect="1"/>
          </p:cNvPicPr>
          <p:nvPr/>
        </p:nvPicPr>
        <p:blipFill>
          <a:blip r:embed="rId5"/>
          <a:srcRect b="14306"/>
          <a:stretch/>
        </p:blipFill>
        <p:spPr>
          <a:xfrm>
            <a:off x="2512752" y="319338"/>
            <a:ext cx="9841374" cy="2866620"/>
          </a:xfrm>
          <a:prstGeom prst="rect">
            <a:avLst/>
          </a:prstGeom>
        </p:spPr>
      </p:pic>
    </p:spTree>
    <p:extLst>
      <p:ext uri="{BB962C8B-B14F-4D97-AF65-F5344CB8AC3E}">
        <p14:creationId xmlns:p14="http://schemas.microsoft.com/office/powerpoint/2010/main" val="138186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FC04D0-9C73-872A-788C-5415B3355C75}"/>
              </a:ext>
            </a:extLst>
          </p:cNvPr>
          <p:cNvSpPr/>
          <p:nvPr/>
        </p:nvSpPr>
        <p:spPr>
          <a:xfrm>
            <a:off x="12861758" y="7700211"/>
            <a:ext cx="1672389" cy="52938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3" name="TextBox 2">
            <a:extLst>
              <a:ext uri="{FF2B5EF4-FFF2-40B4-BE49-F238E27FC236}">
                <a16:creationId xmlns:a16="http://schemas.microsoft.com/office/drawing/2014/main" id="{BB75DFD7-C9E1-C989-2379-C5EAF79568FC}"/>
              </a:ext>
            </a:extLst>
          </p:cNvPr>
          <p:cNvSpPr txBox="1"/>
          <p:nvPr/>
        </p:nvSpPr>
        <p:spPr>
          <a:xfrm>
            <a:off x="4692317" y="304100"/>
            <a:ext cx="5281862" cy="769441"/>
          </a:xfrm>
          <a:prstGeom prst="rect">
            <a:avLst/>
          </a:prstGeom>
          <a:noFill/>
        </p:spPr>
        <p:txBody>
          <a:bodyPr wrap="square" rtlCol="0">
            <a:spAutoFit/>
          </a:bodyPr>
          <a:lstStyle/>
          <a:p>
            <a:r>
              <a:rPr lang="en-IN" sz="4400" u="sng" dirty="0">
                <a:latin typeface="Cascadia Code SemiLight" panose="020B0609020000020004" pitchFamily="49" charset="0"/>
                <a:ea typeface="Cascadia Code SemiLight" panose="020B0609020000020004" pitchFamily="49" charset="0"/>
                <a:cs typeface="Cascadia Code SemiLight" panose="020B0609020000020004" pitchFamily="49" charset="0"/>
              </a:rPr>
              <a:t>Hyperparameters </a:t>
            </a:r>
          </a:p>
        </p:txBody>
      </p:sp>
      <p:sp>
        <p:nvSpPr>
          <p:cNvPr id="4" name="TextBox 3">
            <a:extLst>
              <a:ext uri="{FF2B5EF4-FFF2-40B4-BE49-F238E27FC236}">
                <a16:creationId xmlns:a16="http://schemas.microsoft.com/office/drawing/2014/main" id="{22B9859C-46C9-C79D-02E8-D1AFFDBDAF4A}"/>
              </a:ext>
            </a:extLst>
          </p:cNvPr>
          <p:cNvSpPr txBox="1"/>
          <p:nvPr/>
        </p:nvSpPr>
        <p:spPr>
          <a:xfrm>
            <a:off x="956509" y="1229371"/>
            <a:ext cx="12476747" cy="6555641"/>
          </a:xfrm>
          <a:prstGeom prst="rect">
            <a:avLst/>
          </a:prstGeom>
          <a:noFill/>
        </p:spPr>
        <p:txBody>
          <a:bodyPr wrap="square" rtlCol="0">
            <a:spAutoFit/>
          </a:bodyPr>
          <a:lstStyle/>
          <a:p>
            <a:pPr marL="457200" indent="-457200">
              <a:buFont typeface="Wingdings" panose="05000000000000000000" pitchFamily="2" charset="2"/>
              <a:buChar char="v"/>
            </a:pPr>
            <a:r>
              <a:rPr lang="en-US" sz="2800" b="1" dirty="0">
                <a:latin typeface="Aptos Display" panose="020B0004020202020204" pitchFamily="34" charset="0"/>
              </a:rPr>
              <a:t>Content weight (</a:t>
            </a:r>
            <a:r>
              <a:rPr lang="en-US" sz="2800" b="1" dirty="0">
                <a:effectLst/>
                <a:latin typeface="Aptos Display" panose="020B0004020202020204" pitchFamily="34" charset="0"/>
              </a:rPr>
              <a:t>α</a:t>
            </a:r>
            <a:r>
              <a:rPr lang="en-US" sz="2800" b="1" dirty="0">
                <a:latin typeface="Aptos Display" panose="020B0004020202020204" pitchFamily="34" charset="0"/>
              </a:rPr>
              <a:t>)</a:t>
            </a:r>
            <a:r>
              <a:rPr lang="en-US" sz="2800" dirty="0">
                <a:latin typeface="Aptos Display" panose="020B0004020202020204" pitchFamily="34" charset="0"/>
              </a:rPr>
              <a:t>: Set to 1, ensuring the structural integrity of the content image is preserved.</a:t>
            </a:r>
          </a:p>
          <a:p>
            <a:pPr marL="457200" indent="-457200">
              <a:buFont typeface="Wingdings" panose="05000000000000000000" pitchFamily="2" charset="2"/>
              <a:buChar char="v"/>
            </a:pPr>
            <a:r>
              <a:rPr lang="en-US" sz="2800" b="1" dirty="0">
                <a:latin typeface="Aptos Display" panose="020B0004020202020204" pitchFamily="34" charset="0"/>
              </a:rPr>
              <a:t>Style weight (</a:t>
            </a:r>
            <a:r>
              <a:rPr lang="en-US" sz="2800" b="1" dirty="0">
                <a:effectLst/>
                <a:latin typeface="Aptos Display" panose="020B0004020202020204" pitchFamily="34" charset="0"/>
              </a:rPr>
              <a:t>β</a:t>
            </a:r>
            <a:r>
              <a:rPr lang="en-US" sz="2800" b="1" dirty="0">
                <a:latin typeface="Aptos Display" panose="020B0004020202020204" pitchFamily="34" charset="0"/>
              </a:rPr>
              <a:t>)</a:t>
            </a:r>
            <a:r>
              <a:rPr lang="en-US" sz="2800" dirty="0">
                <a:latin typeface="Aptos Display" panose="020B0004020202020204" pitchFamily="34" charset="0"/>
              </a:rPr>
              <a:t>: Set to 1e9, significantly higher to emphasize stylistic features.</a:t>
            </a:r>
          </a:p>
          <a:p>
            <a:pPr marL="457200" indent="-457200">
              <a:buFont typeface="Wingdings" panose="05000000000000000000" pitchFamily="2" charset="2"/>
              <a:buChar char="v"/>
            </a:pPr>
            <a:r>
              <a:rPr lang="en-US" sz="2800" b="1" dirty="0">
                <a:latin typeface="Aptos Display" panose="020B0004020202020204" pitchFamily="34" charset="0"/>
              </a:rPr>
              <a:t>Style layer weights </a:t>
            </a:r>
            <a:r>
              <a:rPr lang="en-US" sz="2800" dirty="0">
                <a:latin typeface="Aptos Display" panose="020B0004020202020204" pitchFamily="34" charset="0"/>
              </a:rPr>
              <a:t>:</a:t>
            </a:r>
          </a:p>
          <a:p>
            <a:pPr marL="914400" lvl="1" indent="-457200">
              <a:buFont typeface="Wingdings" panose="05000000000000000000" pitchFamily="2" charset="2"/>
              <a:buChar char="ü"/>
            </a:pPr>
            <a:r>
              <a:rPr lang="en-US" sz="2800" dirty="0">
                <a:latin typeface="Aptos Display" panose="020B0004020202020204" pitchFamily="34" charset="0"/>
              </a:rPr>
              <a:t>conv1_1: 1.0</a:t>
            </a:r>
          </a:p>
          <a:p>
            <a:pPr marL="914400" lvl="1" indent="-457200">
              <a:buFont typeface="Wingdings" panose="05000000000000000000" pitchFamily="2" charset="2"/>
              <a:buChar char="ü"/>
            </a:pPr>
            <a:r>
              <a:rPr lang="en-US" sz="2800" dirty="0">
                <a:latin typeface="Aptos Display" panose="020B0004020202020204" pitchFamily="34" charset="0"/>
              </a:rPr>
              <a:t>conv2_1: 0.75</a:t>
            </a:r>
          </a:p>
          <a:p>
            <a:pPr marL="914400" lvl="1" indent="-457200">
              <a:buFont typeface="Wingdings" panose="05000000000000000000" pitchFamily="2" charset="2"/>
              <a:buChar char="ü"/>
            </a:pPr>
            <a:r>
              <a:rPr lang="en-US" sz="2800" dirty="0">
                <a:latin typeface="Aptos Display" panose="020B0004020202020204" pitchFamily="34" charset="0"/>
              </a:rPr>
              <a:t>conv3_1: 0.2</a:t>
            </a:r>
          </a:p>
          <a:p>
            <a:pPr marL="914400" lvl="1" indent="-457200">
              <a:buFont typeface="Wingdings" panose="05000000000000000000" pitchFamily="2" charset="2"/>
              <a:buChar char="ü"/>
            </a:pPr>
            <a:r>
              <a:rPr lang="en-US" sz="2800" dirty="0">
                <a:latin typeface="Aptos Display" panose="020B0004020202020204" pitchFamily="34" charset="0"/>
              </a:rPr>
              <a:t>conv4_1: 0.2</a:t>
            </a:r>
          </a:p>
          <a:p>
            <a:pPr marL="914400" lvl="1" indent="-457200">
              <a:buFont typeface="Wingdings" panose="05000000000000000000" pitchFamily="2" charset="2"/>
              <a:buChar char="ü"/>
            </a:pPr>
            <a:r>
              <a:rPr lang="en-US" sz="2800" dirty="0">
                <a:latin typeface="Aptos Display" panose="020B0004020202020204" pitchFamily="34" charset="0"/>
              </a:rPr>
              <a:t>conv5_1: 0.2</a:t>
            </a:r>
          </a:p>
          <a:p>
            <a:pPr marL="457200" indent="-457200">
              <a:buFont typeface="Wingdings" panose="05000000000000000000" pitchFamily="2" charset="2"/>
              <a:buChar char="v"/>
            </a:pPr>
            <a:r>
              <a:rPr lang="en-US" sz="2800" b="1" dirty="0">
                <a:latin typeface="Aptos Display" panose="020B0004020202020204" pitchFamily="34" charset="0"/>
              </a:rPr>
              <a:t>Learning rate</a:t>
            </a:r>
            <a:r>
              <a:rPr lang="en-US" sz="2800" dirty="0">
                <a:latin typeface="Aptos Display" panose="020B0004020202020204" pitchFamily="34" charset="0"/>
              </a:rPr>
              <a:t>: 0.003, controlling the optimization step size.</a:t>
            </a:r>
          </a:p>
          <a:p>
            <a:pPr marL="457200" indent="-457200">
              <a:buFont typeface="Wingdings" panose="05000000000000000000" pitchFamily="2" charset="2"/>
              <a:buChar char="v"/>
            </a:pPr>
            <a:r>
              <a:rPr lang="en-US" sz="2800" b="1" dirty="0">
                <a:latin typeface="Aptos Display" panose="020B0004020202020204" pitchFamily="34" charset="0"/>
              </a:rPr>
              <a:t>Number of iterations</a:t>
            </a:r>
            <a:r>
              <a:rPr lang="en-US" sz="2800" dirty="0">
                <a:latin typeface="Aptos Display" panose="020B0004020202020204" pitchFamily="34" charset="0"/>
              </a:rPr>
              <a:t>: 2000 steps to ensure convergence.</a:t>
            </a:r>
          </a:p>
          <a:p>
            <a:pPr marL="457200" indent="-457200">
              <a:buFont typeface="Wingdings" panose="05000000000000000000" pitchFamily="2" charset="2"/>
              <a:buChar char="v"/>
            </a:pPr>
            <a:r>
              <a:rPr lang="en-US" sz="2800" b="1" dirty="0">
                <a:latin typeface="Aptos Display" panose="020B0004020202020204" pitchFamily="34" charset="0"/>
              </a:rPr>
              <a:t>Intermediate visualization</a:t>
            </a:r>
            <a:r>
              <a:rPr lang="en-US" sz="2800" dirty="0">
                <a:latin typeface="Aptos Display" panose="020B0004020202020204" pitchFamily="34" charset="0"/>
              </a:rPr>
              <a:t>: Results displayed every 400 steps.</a:t>
            </a:r>
          </a:p>
          <a:p>
            <a:pPr marL="457200" indent="-457200">
              <a:buFont typeface="Wingdings" panose="05000000000000000000" pitchFamily="2" charset="2"/>
              <a:buChar char="v"/>
            </a:pPr>
            <a:r>
              <a:rPr lang="en-US" sz="2800" b="1" dirty="0">
                <a:latin typeface="Aptos Display" panose="020B0004020202020204" pitchFamily="34" charset="0"/>
              </a:rPr>
              <a:t>Activation function</a:t>
            </a:r>
            <a:r>
              <a:rPr lang="en-US" sz="2800" dirty="0">
                <a:latin typeface="Aptos Display" panose="020B0004020202020204" pitchFamily="34" charset="0"/>
              </a:rPr>
              <a:t>: </a:t>
            </a:r>
            <a:r>
              <a:rPr lang="en-US" sz="2800" dirty="0" err="1">
                <a:latin typeface="Aptos Display" panose="020B0004020202020204" pitchFamily="34" charset="0"/>
              </a:rPr>
              <a:t>ReLU</a:t>
            </a:r>
            <a:r>
              <a:rPr lang="en-US" sz="2800" dirty="0">
                <a:latin typeface="Aptos Display" panose="020B0004020202020204" pitchFamily="34" charset="0"/>
              </a:rPr>
              <a:t> =&gt; f(x)=max⁡(0,x) , introduces non-linearity and mitigates vanishing gradients.</a:t>
            </a:r>
          </a:p>
          <a:p>
            <a:pPr marL="457200" indent="-457200">
              <a:buFont typeface="Courier New" panose="02070309020205020404" pitchFamily="49" charset="0"/>
              <a:buChar char="o"/>
            </a:pPr>
            <a:endParaRPr lang="en-IN" sz="2800" dirty="0">
              <a:latin typeface="Aptos Display" panose="020B0004020202020204" pitchFamily="34" charset="0"/>
            </a:endParaRPr>
          </a:p>
        </p:txBody>
      </p:sp>
    </p:spTree>
    <p:extLst>
      <p:ext uri="{BB962C8B-B14F-4D97-AF65-F5344CB8AC3E}">
        <p14:creationId xmlns:p14="http://schemas.microsoft.com/office/powerpoint/2010/main" val="3146928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DA1CC-986B-F206-DA45-66A6C5E17566}"/>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79C47D22-EF60-F628-2D12-EAD7D085C600}"/>
              </a:ext>
            </a:extLst>
          </p:cNvPr>
          <p:cNvSpPr/>
          <p:nvPr/>
        </p:nvSpPr>
        <p:spPr>
          <a:xfrm>
            <a:off x="4093309" y="1167144"/>
            <a:ext cx="6443782" cy="708779"/>
          </a:xfrm>
          <a:prstGeom prst="rect">
            <a:avLst/>
          </a:prstGeom>
          <a:noFill/>
          <a:ln/>
        </p:spPr>
        <p:txBody>
          <a:bodyPr wrap="none" lIns="0" tIns="0" rIns="0" bIns="0" rtlCol="0" anchor="t"/>
          <a:lstStyle/>
          <a:p>
            <a:pPr marL="0" indent="0" algn="l">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Results: Style Transfer</a:t>
            </a:r>
            <a:endParaRPr lang="en-US" sz="4450" dirty="0"/>
          </a:p>
        </p:txBody>
      </p:sp>
      <p:sp>
        <p:nvSpPr>
          <p:cNvPr id="13" name="Rectangle 12">
            <a:extLst>
              <a:ext uri="{FF2B5EF4-FFF2-40B4-BE49-F238E27FC236}">
                <a16:creationId xmlns:a16="http://schemas.microsoft.com/office/drawing/2014/main" id="{FC24E3A6-E7F2-DE52-EC2B-A4233978EA4F}"/>
              </a:ext>
            </a:extLst>
          </p:cNvPr>
          <p:cNvSpPr/>
          <p:nvPr/>
        </p:nvSpPr>
        <p:spPr>
          <a:xfrm>
            <a:off x="12861758" y="7700211"/>
            <a:ext cx="1672389" cy="52938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pic>
        <p:nvPicPr>
          <p:cNvPr id="15" name="Picture 14">
            <a:extLst>
              <a:ext uri="{FF2B5EF4-FFF2-40B4-BE49-F238E27FC236}">
                <a16:creationId xmlns:a16="http://schemas.microsoft.com/office/drawing/2014/main" id="{B30EB037-DB3E-5CF2-1B45-D9463487F553}"/>
              </a:ext>
            </a:extLst>
          </p:cNvPr>
          <p:cNvPicPr>
            <a:picLocks noChangeAspect="1"/>
          </p:cNvPicPr>
          <p:nvPr/>
        </p:nvPicPr>
        <p:blipFill>
          <a:blip r:embed="rId3"/>
          <a:srcRect/>
          <a:stretch/>
        </p:blipFill>
        <p:spPr>
          <a:xfrm>
            <a:off x="863704" y="2737694"/>
            <a:ext cx="3541914" cy="3970372"/>
          </a:xfrm>
          <a:prstGeom prst="rect">
            <a:avLst/>
          </a:prstGeom>
        </p:spPr>
      </p:pic>
      <p:pic>
        <p:nvPicPr>
          <p:cNvPr id="2" name="Picture 1">
            <a:extLst>
              <a:ext uri="{FF2B5EF4-FFF2-40B4-BE49-F238E27FC236}">
                <a16:creationId xmlns:a16="http://schemas.microsoft.com/office/drawing/2014/main" id="{BB89FD4B-7D29-B98D-75BB-3A8C7F78C026}"/>
              </a:ext>
            </a:extLst>
          </p:cNvPr>
          <p:cNvPicPr>
            <a:picLocks noChangeAspect="1"/>
          </p:cNvPicPr>
          <p:nvPr/>
        </p:nvPicPr>
        <p:blipFill>
          <a:blip r:embed="rId4"/>
          <a:srcRect/>
          <a:stretch/>
        </p:blipFill>
        <p:spPr>
          <a:xfrm>
            <a:off x="5204255" y="2737694"/>
            <a:ext cx="3760660" cy="3970372"/>
          </a:xfrm>
          <a:prstGeom prst="rect">
            <a:avLst/>
          </a:prstGeom>
        </p:spPr>
      </p:pic>
      <p:pic>
        <p:nvPicPr>
          <p:cNvPr id="4" name="Picture 3">
            <a:extLst>
              <a:ext uri="{FF2B5EF4-FFF2-40B4-BE49-F238E27FC236}">
                <a16:creationId xmlns:a16="http://schemas.microsoft.com/office/drawing/2014/main" id="{CC0CEA6F-1CFE-C67A-0790-77B22F47E662}"/>
              </a:ext>
            </a:extLst>
          </p:cNvPr>
          <p:cNvPicPr>
            <a:picLocks noChangeAspect="1"/>
          </p:cNvPicPr>
          <p:nvPr/>
        </p:nvPicPr>
        <p:blipFill>
          <a:blip r:embed="rId5"/>
          <a:srcRect/>
          <a:stretch/>
        </p:blipFill>
        <p:spPr>
          <a:xfrm>
            <a:off x="9763553" y="2611363"/>
            <a:ext cx="3760660" cy="4223035"/>
          </a:xfrm>
          <a:prstGeom prst="rect">
            <a:avLst/>
          </a:prstGeom>
        </p:spPr>
      </p:pic>
    </p:spTree>
    <p:extLst>
      <p:ext uri="{BB962C8B-B14F-4D97-AF65-F5344CB8AC3E}">
        <p14:creationId xmlns:p14="http://schemas.microsoft.com/office/powerpoint/2010/main" val="1050879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DB0C80-045D-45E3-2ED4-E99CED31418B}"/>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9D25B1BC-F045-4D8A-2B81-E3C958EBD537}"/>
              </a:ext>
            </a:extLst>
          </p:cNvPr>
          <p:cNvSpPr/>
          <p:nvPr/>
        </p:nvSpPr>
        <p:spPr>
          <a:xfrm>
            <a:off x="4093309" y="796332"/>
            <a:ext cx="6443782" cy="708779"/>
          </a:xfrm>
          <a:prstGeom prst="rect">
            <a:avLst/>
          </a:prstGeom>
          <a:noFill/>
          <a:ln/>
        </p:spPr>
        <p:txBody>
          <a:bodyPr wrap="none" lIns="0" tIns="0" rIns="0" bIns="0" rtlCol="0" anchor="t"/>
          <a:lstStyle/>
          <a:p>
            <a:pPr marL="0" indent="0" algn="l">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Results: Style Transfer</a:t>
            </a:r>
            <a:endParaRPr lang="en-US" sz="4450" dirty="0"/>
          </a:p>
        </p:txBody>
      </p:sp>
      <p:sp>
        <p:nvSpPr>
          <p:cNvPr id="13" name="Rectangle 12">
            <a:extLst>
              <a:ext uri="{FF2B5EF4-FFF2-40B4-BE49-F238E27FC236}">
                <a16:creationId xmlns:a16="http://schemas.microsoft.com/office/drawing/2014/main" id="{FEAFDC69-607A-2145-042D-B01116087889}"/>
              </a:ext>
            </a:extLst>
          </p:cNvPr>
          <p:cNvSpPr/>
          <p:nvPr/>
        </p:nvSpPr>
        <p:spPr>
          <a:xfrm>
            <a:off x="12861758" y="7700211"/>
            <a:ext cx="1672389" cy="52938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pic>
        <p:nvPicPr>
          <p:cNvPr id="2" name="Picture 1">
            <a:extLst>
              <a:ext uri="{FF2B5EF4-FFF2-40B4-BE49-F238E27FC236}">
                <a16:creationId xmlns:a16="http://schemas.microsoft.com/office/drawing/2014/main" id="{64E4246F-5E95-4039-8339-A17221B92A79}"/>
              </a:ext>
            </a:extLst>
          </p:cNvPr>
          <p:cNvPicPr>
            <a:picLocks noChangeAspect="1"/>
          </p:cNvPicPr>
          <p:nvPr/>
        </p:nvPicPr>
        <p:blipFill>
          <a:blip r:embed="rId3"/>
          <a:srcRect l="27779" r="27514"/>
          <a:stretch/>
        </p:blipFill>
        <p:spPr>
          <a:xfrm>
            <a:off x="4680284" y="2780458"/>
            <a:ext cx="4355432" cy="3944031"/>
          </a:xfrm>
          <a:prstGeom prst="rect">
            <a:avLst/>
          </a:prstGeom>
        </p:spPr>
      </p:pic>
      <p:pic>
        <p:nvPicPr>
          <p:cNvPr id="4" name="Picture 3">
            <a:extLst>
              <a:ext uri="{FF2B5EF4-FFF2-40B4-BE49-F238E27FC236}">
                <a16:creationId xmlns:a16="http://schemas.microsoft.com/office/drawing/2014/main" id="{B6400021-64C8-8AE4-20D3-CC93A1575EDA}"/>
              </a:ext>
            </a:extLst>
          </p:cNvPr>
          <p:cNvPicPr>
            <a:picLocks noChangeAspect="1"/>
          </p:cNvPicPr>
          <p:nvPr/>
        </p:nvPicPr>
        <p:blipFill>
          <a:blip r:embed="rId4">
            <a:extLst>
              <a:ext uri="{BEBA8EAE-BF5A-486C-A8C5-ECC9F3942E4B}">
                <a14:imgProps xmlns:a14="http://schemas.microsoft.com/office/drawing/2010/main">
                  <a14:imgLayer r:embed="rId5">
                    <a14:imgEffect>
                      <a14:artisticWatercolorSponge/>
                    </a14:imgEffect>
                  </a14:imgLayer>
                </a14:imgProps>
              </a:ext>
            </a:extLst>
          </a:blip>
          <a:srcRect l="72171"/>
          <a:stretch/>
        </p:blipFill>
        <p:spPr>
          <a:xfrm>
            <a:off x="10058399" y="2348836"/>
            <a:ext cx="3453064" cy="5023338"/>
          </a:xfrm>
          <a:prstGeom prst="rect">
            <a:avLst/>
          </a:prstGeom>
        </p:spPr>
      </p:pic>
      <p:pic>
        <p:nvPicPr>
          <p:cNvPr id="6" name="Picture 5">
            <a:extLst>
              <a:ext uri="{FF2B5EF4-FFF2-40B4-BE49-F238E27FC236}">
                <a16:creationId xmlns:a16="http://schemas.microsoft.com/office/drawing/2014/main" id="{02EC193E-17DA-AFEE-746F-A3FB9DAC9CE3}"/>
              </a:ext>
            </a:extLst>
          </p:cNvPr>
          <p:cNvPicPr>
            <a:picLocks noChangeAspect="1"/>
          </p:cNvPicPr>
          <p:nvPr/>
        </p:nvPicPr>
        <p:blipFill>
          <a:blip r:embed="rId3"/>
          <a:srcRect r="72203"/>
          <a:stretch/>
        </p:blipFill>
        <p:spPr>
          <a:xfrm>
            <a:off x="752915" y="2550693"/>
            <a:ext cx="3171952" cy="4619625"/>
          </a:xfrm>
          <a:prstGeom prst="rect">
            <a:avLst/>
          </a:prstGeom>
        </p:spPr>
      </p:pic>
      <p:sp>
        <p:nvSpPr>
          <p:cNvPr id="7" name="TextBox 6">
            <a:extLst>
              <a:ext uri="{FF2B5EF4-FFF2-40B4-BE49-F238E27FC236}">
                <a16:creationId xmlns:a16="http://schemas.microsoft.com/office/drawing/2014/main" id="{51E8C028-5FB7-7CC5-3E74-7DE9C34527D6}"/>
              </a:ext>
            </a:extLst>
          </p:cNvPr>
          <p:cNvSpPr txBox="1"/>
          <p:nvPr/>
        </p:nvSpPr>
        <p:spPr>
          <a:xfrm>
            <a:off x="1371318" y="2149911"/>
            <a:ext cx="1935145" cy="369332"/>
          </a:xfrm>
          <a:prstGeom prst="rect">
            <a:avLst/>
          </a:prstGeom>
          <a:noFill/>
        </p:spPr>
        <p:txBody>
          <a:bodyPr wrap="none" rtlCol="0">
            <a:spAutoFit/>
          </a:bodyPr>
          <a:lstStyle>
            <a:defPPr>
              <a:defRPr lang="en-US"/>
            </a:defPPr>
            <a:lvl1pPr>
              <a:defRPr>
                <a:latin typeface="Cascadia Code SemiBold" panose="020B0609020000020004" pitchFamily="49" charset="0"/>
                <a:ea typeface="Cascadia Code SemiBold" panose="020B0609020000020004" pitchFamily="49" charset="0"/>
                <a:cs typeface="Cascadia Code SemiBold" panose="020B0609020000020004" pitchFamily="49" charset="0"/>
              </a:defRPr>
            </a:lvl1pPr>
          </a:lstStyle>
          <a:p>
            <a:r>
              <a:rPr lang="en-IN" dirty="0"/>
              <a:t>Content Image</a:t>
            </a:r>
          </a:p>
        </p:txBody>
      </p:sp>
      <p:sp>
        <p:nvSpPr>
          <p:cNvPr id="8" name="TextBox 7">
            <a:extLst>
              <a:ext uri="{FF2B5EF4-FFF2-40B4-BE49-F238E27FC236}">
                <a16:creationId xmlns:a16="http://schemas.microsoft.com/office/drawing/2014/main" id="{5E99F3FD-39F6-5252-F37D-F6A17E0E3373}"/>
              </a:ext>
            </a:extLst>
          </p:cNvPr>
          <p:cNvSpPr txBox="1"/>
          <p:nvPr/>
        </p:nvSpPr>
        <p:spPr>
          <a:xfrm>
            <a:off x="6107206" y="2366027"/>
            <a:ext cx="1665841" cy="369332"/>
          </a:xfrm>
          <a:prstGeom prst="rect">
            <a:avLst/>
          </a:prstGeom>
          <a:noFill/>
        </p:spPr>
        <p:txBody>
          <a:bodyPr wrap="none" rtlCol="0">
            <a:spAutoFit/>
          </a:bodyPr>
          <a:lstStyle/>
          <a:p>
            <a:r>
              <a:rPr lang="en-IN" dirty="0">
                <a:latin typeface="Cascadia Code SemiBold" panose="020B0609020000020004" pitchFamily="49" charset="0"/>
                <a:ea typeface="Cascadia Code SemiBold" panose="020B0609020000020004" pitchFamily="49" charset="0"/>
                <a:cs typeface="Cascadia Code SemiBold" panose="020B0609020000020004" pitchFamily="49" charset="0"/>
              </a:rPr>
              <a:t>Style Image</a:t>
            </a:r>
          </a:p>
        </p:txBody>
      </p:sp>
      <p:sp>
        <p:nvSpPr>
          <p:cNvPr id="9" name="TextBox 8">
            <a:extLst>
              <a:ext uri="{FF2B5EF4-FFF2-40B4-BE49-F238E27FC236}">
                <a16:creationId xmlns:a16="http://schemas.microsoft.com/office/drawing/2014/main" id="{4C642FB2-81DA-DAAB-91B9-451621F37D06}"/>
              </a:ext>
            </a:extLst>
          </p:cNvPr>
          <p:cNvSpPr txBox="1"/>
          <p:nvPr/>
        </p:nvSpPr>
        <p:spPr>
          <a:xfrm>
            <a:off x="11002825" y="1965245"/>
            <a:ext cx="1800493" cy="369332"/>
          </a:xfrm>
          <a:prstGeom prst="rect">
            <a:avLst/>
          </a:prstGeom>
          <a:noFill/>
        </p:spPr>
        <p:txBody>
          <a:bodyPr wrap="none" rtlCol="0">
            <a:spAutoFit/>
          </a:bodyPr>
          <a:lstStyle/>
          <a:p>
            <a:r>
              <a:rPr lang="en-IN" dirty="0">
                <a:latin typeface="Cascadia Code SemiBold" panose="020B0609020000020004" pitchFamily="49" charset="0"/>
                <a:ea typeface="Cascadia Code SemiBold" panose="020B0609020000020004" pitchFamily="49" charset="0"/>
                <a:cs typeface="Cascadia Code SemiBold" panose="020B0609020000020004" pitchFamily="49" charset="0"/>
              </a:rPr>
              <a:t>Output Image</a:t>
            </a:r>
          </a:p>
        </p:txBody>
      </p:sp>
    </p:spTree>
    <p:extLst>
      <p:ext uri="{BB962C8B-B14F-4D97-AF65-F5344CB8AC3E}">
        <p14:creationId xmlns:p14="http://schemas.microsoft.com/office/powerpoint/2010/main" val="14346440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C9ED5-5FCB-373B-3E6A-5A8ABBA8B6ED}"/>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13276C51-3CE6-4910-D9C1-C21DC55148CB}"/>
              </a:ext>
            </a:extLst>
          </p:cNvPr>
          <p:cNvSpPr/>
          <p:nvPr/>
        </p:nvSpPr>
        <p:spPr>
          <a:xfrm>
            <a:off x="4213625" y="1197684"/>
            <a:ext cx="6443782" cy="708779"/>
          </a:xfrm>
          <a:prstGeom prst="rect">
            <a:avLst/>
          </a:prstGeom>
          <a:noFill/>
          <a:ln/>
        </p:spPr>
        <p:txBody>
          <a:bodyPr wrap="none" lIns="0" tIns="0" rIns="0" bIns="0" rtlCol="0" anchor="t"/>
          <a:lstStyle/>
          <a:p>
            <a:pPr marL="0" indent="0" algn="l">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Results: Style Transfer</a:t>
            </a:r>
            <a:endParaRPr lang="en-US" sz="4450" dirty="0"/>
          </a:p>
        </p:txBody>
      </p:sp>
      <p:sp>
        <p:nvSpPr>
          <p:cNvPr id="13" name="Rectangle 12">
            <a:extLst>
              <a:ext uri="{FF2B5EF4-FFF2-40B4-BE49-F238E27FC236}">
                <a16:creationId xmlns:a16="http://schemas.microsoft.com/office/drawing/2014/main" id="{9D18C3CA-8637-4AB4-C684-170B59716C6B}"/>
              </a:ext>
            </a:extLst>
          </p:cNvPr>
          <p:cNvSpPr/>
          <p:nvPr/>
        </p:nvSpPr>
        <p:spPr>
          <a:xfrm>
            <a:off x="12861758" y="7700211"/>
            <a:ext cx="1672389" cy="52938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pic>
        <p:nvPicPr>
          <p:cNvPr id="15" name="Picture 14">
            <a:extLst>
              <a:ext uri="{FF2B5EF4-FFF2-40B4-BE49-F238E27FC236}">
                <a16:creationId xmlns:a16="http://schemas.microsoft.com/office/drawing/2014/main" id="{74E8730A-11DA-C3A8-78DF-DA4BCACBB393}"/>
              </a:ext>
            </a:extLst>
          </p:cNvPr>
          <p:cNvPicPr>
            <a:picLocks noChangeAspect="1"/>
          </p:cNvPicPr>
          <p:nvPr/>
        </p:nvPicPr>
        <p:blipFill>
          <a:blip r:embed="rId3"/>
          <a:srcRect/>
          <a:stretch/>
        </p:blipFill>
        <p:spPr>
          <a:xfrm>
            <a:off x="-217882" y="2863517"/>
            <a:ext cx="4973304" cy="3676502"/>
          </a:xfrm>
          <a:prstGeom prst="rect">
            <a:avLst/>
          </a:prstGeom>
        </p:spPr>
      </p:pic>
      <p:pic>
        <p:nvPicPr>
          <p:cNvPr id="2" name="Picture 1">
            <a:extLst>
              <a:ext uri="{FF2B5EF4-FFF2-40B4-BE49-F238E27FC236}">
                <a16:creationId xmlns:a16="http://schemas.microsoft.com/office/drawing/2014/main" id="{79B6E4CF-69AD-3F05-2A84-1A3C09C9380A}"/>
              </a:ext>
            </a:extLst>
          </p:cNvPr>
          <p:cNvPicPr>
            <a:picLocks noChangeAspect="1"/>
          </p:cNvPicPr>
          <p:nvPr/>
        </p:nvPicPr>
        <p:blipFill>
          <a:blip r:embed="rId4"/>
          <a:srcRect/>
          <a:stretch/>
        </p:blipFill>
        <p:spPr>
          <a:xfrm>
            <a:off x="4755422" y="2863517"/>
            <a:ext cx="4715930" cy="3676501"/>
          </a:xfrm>
          <a:prstGeom prst="rect">
            <a:avLst/>
          </a:prstGeom>
        </p:spPr>
      </p:pic>
      <p:pic>
        <p:nvPicPr>
          <p:cNvPr id="4" name="Picture 3">
            <a:extLst>
              <a:ext uri="{FF2B5EF4-FFF2-40B4-BE49-F238E27FC236}">
                <a16:creationId xmlns:a16="http://schemas.microsoft.com/office/drawing/2014/main" id="{0262E08B-A5DC-5094-E196-17DA64EC43E2}"/>
              </a:ext>
            </a:extLst>
          </p:cNvPr>
          <p:cNvPicPr>
            <a:picLocks noChangeAspect="1"/>
          </p:cNvPicPr>
          <p:nvPr/>
        </p:nvPicPr>
        <p:blipFill>
          <a:blip r:embed="rId5"/>
          <a:srcRect/>
          <a:stretch/>
        </p:blipFill>
        <p:spPr>
          <a:xfrm>
            <a:off x="9471352" y="2690928"/>
            <a:ext cx="5343074" cy="3849090"/>
          </a:xfrm>
          <a:prstGeom prst="rect">
            <a:avLst/>
          </a:prstGeom>
        </p:spPr>
      </p:pic>
    </p:spTree>
    <p:extLst>
      <p:ext uri="{BB962C8B-B14F-4D97-AF65-F5344CB8AC3E}">
        <p14:creationId xmlns:p14="http://schemas.microsoft.com/office/powerpoint/2010/main" val="26447224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0FC5A2-727F-2A68-E202-A458F4C61446}"/>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7759DBFC-9E6B-C1FC-3C77-9DF6006F49B3}"/>
              </a:ext>
            </a:extLst>
          </p:cNvPr>
          <p:cNvSpPr/>
          <p:nvPr/>
        </p:nvSpPr>
        <p:spPr>
          <a:xfrm>
            <a:off x="4093309" y="1372677"/>
            <a:ext cx="6443782" cy="708779"/>
          </a:xfrm>
          <a:prstGeom prst="rect">
            <a:avLst/>
          </a:prstGeom>
          <a:noFill/>
          <a:ln/>
        </p:spPr>
        <p:txBody>
          <a:bodyPr wrap="none" lIns="0" tIns="0" rIns="0" bIns="0" rtlCol="0" anchor="t"/>
          <a:lstStyle/>
          <a:p>
            <a:pPr marL="0" indent="0" algn="l">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Results: Style Transfer</a:t>
            </a:r>
            <a:endParaRPr lang="en-US" sz="4450" dirty="0"/>
          </a:p>
        </p:txBody>
      </p:sp>
      <p:sp>
        <p:nvSpPr>
          <p:cNvPr id="13" name="Rectangle 12">
            <a:extLst>
              <a:ext uri="{FF2B5EF4-FFF2-40B4-BE49-F238E27FC236}">
                <a16:creationId xmlns:a16="http://schemas.microsoft.com/office/drawing/2014/main" id="{621158E1-EA23-ACE2-EC75-C120AC548CC2}"/>
              </a:ext>
            </a:extLst>
          </p:cNvPr>
          <p:cNvSpPr/>
          <p:nvPr/>
        </p:nvSpPr>
        <p:spPr>
          <a:xfrm>
            <a:off x="12861758" y="7700211"/>
            <a:ext cx="1672389" cy="52938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pic>
        <p:nvPicPr>
          <p:cNvPr id="15" name="Picture 14">
            <a:extLst>
              <a:ext uri="{FF2B5EF4-FFF2-40B4-BE49-F238E27FC236}">
                <a16:creationId xmlns:a16="http://schemas.microsoft.com/office/drawing/2014/main" id="{E03E788E-CF49-47D3-248F-0575BA6B3184}"/>
              </a:ext>
            </a:extLst>
          </p:cNvPr>
          <p:cNvPicPr>
            <a:picLocks noChangeAspect="1"/>
          </p:cNvPicPr>
          <p:nvPr/>
        </p:nvPicPr>
        <p:blipFill>
          <a:blip r:embed="rId3"/>
          <a:srcRect/>
          <a:stretch/>
        </p:blipFill>
        <p:spPr>
          <a:xfrm>
            <a:off x="181545" y="3189563"/>
            <a:ext cx="4413201" cy="3274311"/>
          </a:xfrm>
          <a:prstGeom prst="rect">
            <a:avLst/>
          </a:prstGeom>
        </p:spPr>
      </p:pic>
      <p:pic>
        <p:nvPicPr>
          <p:cNvPr id="2" name="Picture 1">
            <a:extLst>
              <a:ext uri="{FF2B5EF4-FFF2-40B4-BE49-F238E27FC236}">
                <a16:creationId xmlns:a16="http://schemas.microsoft.com/office/drawing/2014/main" id="{E5F276E6-BDD4-8BA9-BFB7-F07B7AB1EAE5}"/>
              </a:ext>
            </a:extLst>
          </p:cNvPr>
          <p:cNvPicPr>
            <a:picLocks noChangeAspect="1"/>
          </p:cNvPicPr>
          <p:nvPr/>
        </p:nvPicPr>
        <p:blipFill>
          <a:blip r:embed="rId4"/>
          <a:srcRect/>
          <a:stretch/>
        </p:blipFill>
        <p:spPr>
          <a:xfrm>
            <a:off x="4975716" y="3090250"/>
            <a:ext cx="4237739" cy="3321004"/>
          </a:xfrm>
          <a:prstGeom prst="rect">
            <a:avLst/>
          </a:prstGeom>
        </p:spPr>
      </p:pic>
      <p:pic>
        <p:nvPicPr>
          <p:cNvPr id="4" name="Picture 3">
            <a:extLst>
              <a:ext uri="{FF2B5EF4-FFF2-40B4-BE49-F238E27FC236}">
                <a16:creationId xmlns:a16="http://schemas.microsoft.com/office/drawing/2014/main" id="{480596BB-DB7B-6F23-507F-256EE327E1B8}"/>
              </a:ext>
            </a:extLst>
          </p:cNvPr>
          <p:cNvPicPr>
            <a:picLocks noChangeAspect="1"/>
          </p:cNvPicPr>
          <p:nvPr/>
        </p:nvPicPr>
        <p:blipFill>
          <a:blip r:embed="rId5"/>
          <a:srcRect/>
          <a:stretch/>
        </p:blipFill>
        <p:spPr>
          <a:xfrm>
            <a:off x="9369867" y="3090250"/>
            <a:ext cx="4985486" cy="3601167"/>
          </a:xfrm>
          <a:prstGeom prst="rect">
            <a:avLst/>
          </a:prstGeom>
        </p:spPr>
      </p:pic>
    </p:spTree>
    <p:extLst>
      <p:ext uri="{BB962C8B-B14F-4D97-AF65-F5344CB8AC3E}">
        <p14:creationId xmlns:p14="http://schemas.microsoft.com/office/powerpoint/2010/main" val="4275653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889A45-4A7B-2C83-4658-95E8C310227D}"/>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15CAE29D-1400-61DD-A2D7-926C493AC432}"/>
              </a:ext>
            </a:extLst>
          </p:cNvPr>
          <p:cNvSpPr/>
          <p:nvPr/>
        </p:nvSpPr>
        <p:spPr>
          <a:xfrm>
            <a:off x="4093309" y="1208148"/>
            <a:ext cx="6443782" cy="708779"/>
          </a:xfrm>
          <a:prstGeom prst="rect">
            <a:avLst/>
          </a:prstGeom>
          <a:noFill/>
          <a:ln/>
        </p:spPr>
        <p:txBody>
          <a:bodyPr wrap="none" lIns="0" tIns="0" rIns="0" bIns="0" rtlCol="0" anchor="t"/>
          <a:lstStyle/>
          <a:p>
            <a:pPr marL="0" indent="0" algn="l">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Results: Style Transfer</a:t>
            </a:r>
            <a:endParaRPr lang="en-US" sz="4450" dirty="0"/>
          </a:p>
        </p:txBody>
      </p:sp>
      <p:sp>
        <p:nvSpPr>
          <p:cNvPr id="13" name="Rectangle 12">
            <a:extLst>
              <a:ext uri="{FF2B5EF4-FFF2-40B4-BE49-F238E27FC236}">
                <a16:creationId xmlns:a16="http://schemas.microsoft.com/office/drawing/2014/main" id="{75EC53B0-5853-E676-26A4-ADC1503ED0D6}"/>
              </a:ext>
            </a:extLst>
          </p:cNvPr>
          <p:cNvSpPr/>
          <p:nvPr/>
        </p:nvSpPr>
        <p:spPr>
          <a:xfrm>
            <a:off x="12861758" y="7700211"/>
            <a:ext cx="1672389" cy="52938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pic>
        <p:nvPicPr>
          <p:cNvPr id="15" name="Picture 14">
            <a:extLst>
              <a:ext uri="{FF2B5EF4-FFF2-40B4-BE49-F238E27FC236}">
                <a16:creationId xmlns:a16="http://schemas.microsoft.com/office/drawing/2014/main" id="{774AC39A-5198-465C-34EC-300D4433EE70}"/>
              </a:ext>
            </a:extLst>
          </p:cNvPr>
          <p:cNvPicPr>
            <a:picLocks noChangeAspect="1"/>
          </p:cNvPicPr>
          <p:nvPr/>
        </p:nvPicPr>
        <p:blipFill>
          <a:blip r:embed="rId3"/>
          <a:srcRect/>
          <a:stretch/>
        </p:blipFill>
        <p:spPr>
          <a:xfrm>
            <a:off x="313446" y="3114457"/>
            <a:ext cx="4739318" cy="3898472"/>
          </a:xfrm>
          <a:prstGeom prst="rect">
            <a:avLst/>
          </a:prstGeom>
        </p:spPr>
      </p:pic>
      <p:pic>
        <p:nvPicPr>
          <p:cNvPr id="2" name="Picture 1">
            <a:extLst>
              <a:ext uri="{FF2B5EF4-FFF2-40B4-BE49-F238E27FC236}">
                <a16:creationId xmlns:a16="http://schemas.microsoft.com/office/drawing/2014/main" id="{DCAC9077-E49B-3834-A967-A5FA35E5F5BB}"/>
              </a:ext>
            </a:extLst>
          </p:cNvPr>
          <p:cNvPicPr>
            <a:picLocks noChangeAspect="1"/>
          </p:cNvPicPr>
          <p:nvPr/>
        </p:nvPicPr>
        <p:blipFill>
          <a:blip r:embed="rId4"/>
          <a:srcRect/>
          <a:stretch/>
        </p:blipFill>
        <p:spPr>
          <a:xfrm>
            <a:off x="5284752" y="3429001"/>
            <a:ext cx="3612318" cy="3111018"/>
          </a:xfrm>
          <a:prstGeom prst="rect">
            <a:avLst/>
          </a:prstGeom>
        </p:spPr>
      </p:pic>
      <p:pic>
        <p:nvPicPr>
          <p:cNvPr id="4" name="Picture 3">
            <a:extLst>
              <a:ext uri="{FF2B5EF4-FFF2-40B4-BE49-F238E27FC236}">
                <a16:creationId xmlns:a16="http://schemas.microsoft.com/office/drawing/2014/main" id="{1390C17A-EF7A-6C85-E42E-5647AE43615E}"/>
              </a:ext>
            </a:extLst>
          </p:cNvPr>
          <p:cNvPicPr>
            <a:picLocks noChangeAspect="1"/>
          </p:cNvPicPr>
          <p:nvPr/>
        </p:nvPicPr>
        <p:blipFill>
          <a:blip r:embed="rId5"/>
          <a:srcRect/>
          <a:stretch/>
        </p:blipFill>
        <p:spPr>
          <a:xfrm>
            <a:off x="9023684" y="2869856"/>
            <a:ext cx="5293270" cy="4240807"/>
          </a:xfrm>
          <a:prstGeom prst="rect">
            <a:avLst/>
          </a:prstGeom>
        </p:spPr>
      </p:pic>
    </p:spTree>
    <p:extLst>
      <p:ext uri="{BB962C8B-B14F-4D97-AF65-F5344CB8AC3E}">
        <p14:creationId xmlns:p14="http://schemas.microsoft.com/office/powerpoint/2010/main" val="2158959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l="8578" r="8578"/>
          <a:stretch/>
        </p:blipFill>
        <p:spPr>
          <a:xfrm>
            <a:off x="9420725" y="1335506"/>
            <a:ext cx="4901754" cy="4740442"/>
          </a:xfrm>
          <a:prstGeom prst="roundRect">
            <a:avLst>
              <a:gd name="adj" fmla="val 9975"/>
            </a:avLst>
          </a:prstGeom>
          <a:solidFill>
            <a:schemeClr val="bg1"/>
          </a:solidFill>
          <a:ln>
            <a:noFill/>
          </a:ln>
          <a:effectLst>
            <a:reflection blurRad="12700" stA="38000" endPos="28000" dist="5000" dir="5400000" sy="-100000" algn="bl" rotWithShape="0"/>
          </a:effectLst>
        </p:spPr>
      </p:pic>
      <p:sp>
        <p:nvSpPr>
          <p:cNvPr id="3" name="Text 0"/>
          <p:cNvSpPr/>
          <p:nvPr/>
        </p:nvSpPr>
        <p:spPr>
          <a:xfrm>
            <a:off x="505328" y="889290"/>
            <a:ext cx="9071957" cy="1417558"/>
          </a:xfrm>
          <a:prstGeom prst="rect">
            <a:avLst/>
          </a:prstGeom>
          <a:noFill/>
          <a:ln/>
        </p:spPr>
        <p:txBody>
          <a:bodyPr wrap="square" lIns="0" tIns="0" rIns="0" bIns="0" rtlCol="0" anchor="t"/>
          <a:lstStyle/>
          <a:p>
            <a:pPr marL="0" indent="0" algn="l">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What is Neural Style Transfer?</a:t>
            </a:r>
            <a:endParaRPr lang="en-US" sz="4450" dirty="0"/>
          </a:p>
        </p:txBody>
      </p:sp>
      <p:sp>
        <p:nvSpPr>
          <p:cNvPr id="4" name="Text 1"/>
          <p:cNvSpPr/>
          <p:nvPr/>
        </p:nvSpPr>
        <p:spPr>
          <a:xfrm>
            <a:off x="968397" y="2008751"/>
            <a:ext cx="7784726" cy="5727554"/>
          </a:xfrm>
          <a:prstGeom prst="rect">
            <a:avLst/>
          </a:prstGeom>
          <a:noFill/>
          <a:ln/>
        </p:spPr>
        <p:txBody>
          <a:bodyPr wrap="square" lIns="0" tIns="0" rIns="0" bIns="0" rtlCol="0" anchor="t"/>
          <a:lstStyle/>
          <a:p>
            <a:pPr algn="l">
              <a:lnSpc>
                <a:spcPts val="2850"/>
              </a:lnSpc>
            </a:pPr>
            <a:r>
              <a:rPr lang="en-US" sz="2400" dirty="0"/>
              <a:t>Neural style transfer is an innovative technique in the realm of deep learning that allows for the combination of the content of one image with the artistic style of another.</a:t>
            </a:r>
          </a:p>
          <a:p>
            <a:pPr algn="l">
              <a:lnSpc>
                <a:spcPts val="2850"/>
              </a:lnSpc>
            </a:pPr>
            <a:endParaRPr lang="en-US" sz="2400" dirty="0"/>
          </a:p>
          <a:p>
            <a:pPr algn="l">
              <a:lnSpc>
                <a:spcPts val="2850"/>
              </a:lnSpc>
            </a:pPr>
            <a:r>
              <a:rPr lang="en-US" sz="2400" dirty="0"/>
              <a:t>Popularized by the groundbreaking work of </a:t>
            </a:r>
            <a:r>
              <a:rPr lang="en-US" sz="2400" dirty="0" err="1"/>
              <a:t>Gatys</a:t>
            </a:r>
            <a:r>
              <a:rPr lang="en-US" sz="2400" dirty="0"/>
              <a:t> et al. in 2015, this method utilizes convolutional neural networks (CNNs) to separate the content and style elements within an image, enabling the synthesis of a new image that retains the structure and content of the first image while adopting the visual style of the second. </a:t>
            </a:r>
          </a:p>
          <a:p>
            <a:pPr algn="l">
              <a:lnSpc>
                <a:spcPts val="2850"/>
              </a:lnSpc>
            </a:pPr>
            <a:endParaRPr lang="en-US" sz="2400" dirty="0"/>
          </a:p>
          <a:p>
            <a:pPr algn="l">
              <a:lnSpc>
                <a:spcPts val="2850"/>
              </a:lnSpc>
            </a:pPr>
            <a:r>
              <a:rPr lang="en-US" sz="2400" dirty="0"/>
              <a:t>For example, it can take a photograph and apply the painting style of Van Gogh, transforming the photo into a piece of art that mimics the brushstrokes, colors, and textures characteristic of the painter.</a:t>
            </a:r>
          </a:p>
        </p:txBody>
      </p:sp>
      <p:pic>
        <p:nvPicPr>
          <p:cNvPr id="9" name="Picture 8">
            <a:extLst>
              <a:ext uri="{FF2B5EF4-FFF2-40B4-BE49-F238E27FC236}">
                <a16:creationId xmlns:a16="http://schemas.microsoft.com/office/drawing/2014/main" id="{88EF5E8D-59E3-9BC2-790B-F59CD89DA3A1}"/>
              </a:ext>
            </a:extLst>
          </p:cNvPr>
          <p:cNvPicPr>
            <a:picLocks noChangeAspect="1"/>
          </p:cNvPicPr>
          <p:nvPr/>
        </p:nvPicPr>
        <p:blipFill>
          <a:blip r:embed="rId4"/>
          <a:stretch>
            <a:fillRect/>
          </a:stretch>
        </p:blipFill>
        <p:spPr>
          <a:xfrm>
            <a:off x="12829674" y="7589921"/>
            <a:ext cx="1676400" cy="5334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E5B2E-F816-E197-4DF5-48D4D6EFD88E}"/>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BF3F35C0-2F33-FB2A-2A10-795E0650705D}"/>
              </a:ext>
            </a:extLst>
          </p:cNvPr>
          <p:cNvSpPr/>
          <p:nvPr/>
        </p:nvSpPr>
        <p:spPr>
          <a:xfrm>
            <a:off x="3166877" y="1208148"/>
            <a:ext cx="6443782" cy="708779"/>
          </a:xfrm>
          <a:prstGeom prst="rect">
            <a:avLst/>
          </a:prstGeom>
          <a:noFill/>
          <a:ln/>
        </p:spPr>
        <p:txBody>
          <a:bodyPr wrap="none" lIns="0" tIns="0" rIns="0" bIns="0" rtlCol="0" anchor="t"/>
          <a:lstStyle/>
          <a:p>
            <a:pPr marL="0" indent="0" algn="l">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Results: Multi Style Transfer</a:t>
            </a:r>
            <a:endParaRPr lang="en-US" sz="4450" dirty="0"/>
          </a:p>
        </p:txBody>
      </p:sp>
      <p:sp>
        <p:nvSpPr>
          <p:cNvPr id="13" name="Rectangle 12">
            <a:extLst>
              <a:ext uri="{FF2B5EF4-FFF2-40B4-BE49-F238E27FC236}">
                <a16:creationId xmlns:a16="http://schemas.microsoft.com/office/drawing/2014/main" id="{DE316600-7665-A482-B40F-0751C4A8B555}"/>
              </a:ext>
            </a:extLst>
          </p:cNvPr>
          <p:cNvSpPr/>
          <p:nvPr/>
        </p:nvSpPr>
        <p:spPr>
          <a:xfrm>
            <a:off x="12861758" y="7700211"/>
            <a:ext cx="1672389" cy="52938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pic>
        <p:nvPicPr>
          <p:cNvPr id="15" name="Picture 14">
            <a:extLst>
              <a:ext uri="{FF2B5EF4-FFF2-40B4-BE49-F238E27FC236}">
                <a16:creationId xmlns:a16="http://schemas.microsoft.com/office/drawing/2014/main" id="{7E4C825A-BF1B-5C7F-CA16-E25FB968A803}"/>
              </a:ext>
            </a:extLst>
          </p:cNvPr>
          <p:cNvPicPr>
            <a:picLocks noChangeAspect="1"/>
          </p:cNvPicPr>
          <p:nvPr/>
        </p:nvPicPr>
        <p:blipFill>
          <a:blip r:embed="rId3"/>
          <a:srcRect/>
          <a:stretch/>
        </p:blipFill>
        <p:spPr>
          <a:xfrm>
            <a:off x="180474" y="2960357"/>
            <a:ext cx="4869076" cy="4240808"/>
          </a:xfrm>
          <a:prstGeom prst="rect">
            <a:avLst/>
          </a:prstGeom>
        </p:spPr>
      </p:pic>
      <p:pic>
        <p:nvPicPr>
          <p:cNvPr id="2" name="Picture 1">
            <a:extLst>
              <a:ext uri="{FF2B5EF4-FFF2-40B4-BE49-F238E27FC236}">
                <a16:creationId xmlns:a16="http://schemas.microsoft.com/office/drawing/2014/main" id="{45220F11-6E0B-BEA8-86BB-5B322038A8F3}"/>
              </a:ext>
            </a:extLst>
          </p:cNvPr>
          <p:cNvPicPr>
            <a:picLocks noChangeAspect="1"/>
          </p:cNvPicPr>
          <p:nvPr/>
        </p:nvPicPr>
        <p:blipFill>
          <a:blip r:embed="rId4"/>
          <a:srcRect/>
          <a:stretch/>
        </p:blipFill>
        <p:spPr>
          <a:xfrm>
            <a:off x="5138546" y="3672696"/>
            <a:ext cx="3612318" cy="2816133"/>
          </a:xfrm>
          <a:prstGeom prst="rect">
            <a:avLst/>
          </a:prstGeom>
        </p:spPr>
      </p:pic>
      <p:pic>
        <p:nvPicPr>
          <p:cNvPr id="4" name="Picture 3">
            <a:extLst>
              <a:ext uri="{FF2B5EF4-FFF2-40B4-BE49-F238E27FC236}">
                <a16:creationId xmlns:a16="http://schemas.microsoft.com/office/drawing/2014/main" id="{0D4638B4-670E-862D-3CF3-BAAE166BBD85}"/>
              </a:ext>
            </a:extLst>
          </p:cNvPr>
          <p:cNvPicPr>
            <a:picLocks noChangeAspect="1"/>
          </p:cNvPicPr>
          <p:nvPr/>
        </p:nvPicPr>
        <p:blipFill>
          <a:blip r:embed="rId5"/>
          <a:srcRect/>
          <a:stretch/>
        </p:blipFill>
        <p:spPr>
          <a:xfrm>
            <a:off x="9020334" y="2960358"/>
            <a:ext cx="4963086" cy="4240807"/>
          </a:xfrm>
          <a:prstGeom prst="rect">
            <a:avLst/>
          </a:prstGeom>
        </p:spPr>
      </p:pic>
    </p:spTree>
    <p:extLst>
      <p:ext uri="{BB962C8B-B14F-4D97-AF65-F5344CB8AC3E}">
        <p14:creationId xmlns:p14="http://schemas.microsoft.com/office/powerpoint/2010/main" val="2113183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47E47E-274F-6937-B2B4-AD547DCB2983}"/>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F7DAF7E8-030F-BA16-1E23-3BC4A51B6047}"/>
              </a:ext>
            </a:extLst>
          </p:cNvPr>
          <p:cNvSpPr/>
          <p:nvPr/>
        </p:nvSpPr>
        <p:spPr>
          <a:xfrm>
            <a:off x="3166877" y="1208148"/>
            <a:ext cx="6443782" cy="708779"/>
          </a:xfrm>
          <a:prstGeom prst="rect">
            <a:avLst/>
          </a:prstGeom>
          <a:noFill/>
          <a:ln/>
        </p:spPr>
        <p:txBody>
          <a:bodyPr wrap="none" lIns="0" tIns="0" rIns="0" bIns="0" rtlCol="0" anchor="t"/>
          <a:lstStyle/>
          <a:p>
            <a:pPr marL="0" indent="0" algn="l">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Results: Multi Style Transfer</a:t>
            </a:r>
            <a:endParaRPr lang="en-US" sz="4450" dirty="0"/>
          </a:p>
        </p:txBody>
      </p:sp>
      <p:sp>
        <p:nvSpPr>
          <p:cNvPr id="13" name="Rectangle 12">
            <a:extLst>
              <a:ext uri="{FF2B5EF4-FFF2-40B4-BE49-F238E27FC236}">
                <a16:creationId xmlns:a16="http://schemas.microsoft.com/office/drawing/2014/main" id="{D64D7691-7977-7D95-0A8E-AB9117B8B8BC}"/>
              </a:ext>
            </a:extLst>
          </p:cNvPr>
          <p:cNvSpPr/>
          <p:nvPr/>
        </p:nvSpPr>
        <p:spPr>
          <a:xfrm>
            <a:off x="12861758" y="7700211"/>
            <a:ext cx="1672389" cy="52938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pic>
        <p:nvPicPr>
          <p:cNvPr id="15" name="Picture 14">
            <a:extLst>
              <a:ext uri="{FF2B5EF4-FFF2-40B4-BE49-F238E27FC236}">
                <a16:creationId xmlns:a16="http://schemas.microsoft.com/office/drawing/2014/main" id="{19909683-5698-2822-B04A-B0451B482829}"/>
              </a:ext>
            </a:extLst>
          </p:cNvPr>
          <p:cNvPicPr>
            <a:picLocks noChangeAspect="1"/>
          </p:cNvPicPr>
          <p:nvPr/>
        </p:nvPicPr>
        <p:blipFill>
          <a:blip r:embed="rId3"/>
          <a:srcRect/>
          <a:stretch/>
        </p:blipFill>
        <p:spPr>
          <a:xfrm>
            <a:off x="181699" y="2629263"/>
            <a:ext cx="4958447" cy="4571902"/>
          </a:xfrm>
          <a:prstGeom prst="rect">
            <a:avLst/>
          </a:prstGeom>
        </p:spPr>
      </p:pic>
      <p:pic>
        <p:nvPicPr>
          <p:cNvPr id="2" name="Picture 1">
            <a:extLst>
              <a:ext uri="{FF2B5EF4-FFF2-40B4-BE49-F238E27FC236}">
                <a16:creationId xmlns:a16="http://schemas.microsoft.com/office/drawing/2014/main" id="{7AF7EABD-E7C2-C04D-9962-CC9118D4BB73}"/>
              </a:ext>
            </a:extLst>
          </p:cNvPr>
          <p:cNvPicPr>
            <a:picLocks noChangeAspect="1"/>
          </p:cNvPicPr>
          <p:nvPr/>
        </p:nvPicPr>
        <p:blipFill>
          <a:blip r:embed="rId4"/>
          <a:srcRect/>
          <a:stretch/>
        </p:blipFill>
        <p:spPr>
          <a:xfrm>
            <a:off x="9490255" y="2629263"/>
            <a:ext cx="4938989" cy="4571902"/>
          </a:xfrm>
          <a:prstGeom prst="rect">
            <a:avLst/>
          </a:prstGeom>
        </p:spPr>
      </p:pic>
      <p:pic>
        <p:nvPicPr>
          <p:cNvPr id="4" name="Picture 3">
            <a:extLst>
              <a:ext uri="{FF2B5EF4-FFF2-40B4-BE49-F238E27FC236}">
                <a16:creationId xmlns:a16="http://schemas.microsoft.com/office/drawing/2014/main" id="{9A98ACBF-3F8C-36EE-E9A1-7A19251D88F4}"/>
              </a:ext>
            </a:extLst>
          </p:cNvPr>
          <p:cNvPicPr>
            <a:picLocks noChangeAspect="1"/>
          </p:cNvPicPr>
          <p:nvPr/>
        </p:nvPicPr>
        <p:blipFill>
          <a:blip r:embed="rId5"/>
          <a:srcRect/>
          <a:stretch/>
        </p:blipFill>
        <p:spPr>
          <a:xfrm>
            <a:off x="5307295" y="3215300"/>
            <a:ext cx="3800609" cy="3692021"/>
          </a:xfrm>
          <a:prstGeom prst="rect">
            <a:avLst/>
          </a:prstGeom>
        </p:spPr>
      </p:pic>
    </p:spTree>
    <p:extLst>
      <p:ext uri="{BB962C8B-B14F-4D97-AF65-F5344CB8AC3E}">
        <p14:creationId xmlns:p14="http://schemas.microsoft.com/office/powerpoint/2010/main" val="2103954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06A4E-A6DA-2B2C-587F-6B1BED4AF84C}"/>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A85931AF-D9BE-A456-8EA9-993DD76FF82B}"/>
              </a:ext>
            </a:extLst>
          </p:cNvPr>
          <p:cNvSpPr/>
          <p:nvPr/>
        </p:nvSpPr>
        <p:spPr>
          <a:xfrm>
            <a:off x="4656294" y="1174047"/>
            <a:ext cx="6443782" cy="708779"/>
          </a:xfrm>
          <a:prstGeom prst="rect">
            <a:avLst/>
          </a:prstGeom>
          <a:noFill/>
          <a:ln/>
        </p:spPr>
        <p:txBody>
          <a:bodyPr wrap="none" lIns="0" tIns="0" rIns="0" bIns="0" rtlCol="0" anchor="t"/>
          <a:lstStyle/>
          <a:p>
            <a:pPr marL="0" indent="0" algn="l">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Results: Limitations</a:t>
            </a:r>
            <a:endParaRPr lang="en-US" sz="4450" dirty="0"/>
          </a:p>
        </p:txBody>
      </p:sp>
      <p:sp>
        <p:nvSpPr>
          <p:cNvPr id="13" name="Rectangle 12">
            <a:extLst>
              <a:ext uri="{FF2B5EF4-FFF2-40B4-BE49-F238E27FC236}">
                <a16:creationId xmlns:a16="http://schemas.microsoft.com/office/drawing/2014/main" id="{C2723E32-F43E-0263-8E40-87523F4758F6}"/>
              </a:ext>
            </a:extLst>
          </p:cNvPr>
          <p:cNvSpPr/>
          <p:nvPr/>
        </p:nvSpPr>
        <p:spPr>
          <a:xfrm>
            <a:off x="12861758" y="7700211"/>
            <a:ext cx="1672389" cy="52938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pic>
        <p:nvPicPr>
          <p:cNvPr id="15" name="Picture 14">
            <a:extLst>
              <a:ext uri="{FF2B5EF4-FFF2-40B4-BE49-F238E27FC236}">
                <a16:creationId xmlns:a16="http://schemas.microsoft.com/office/drawing/2014/main" id="{2CE81B83-62FD-AABD-1A5A-31B3E7CB6C7C}"/>
              </a:ext>
            </a:extLst>
          </p:cNvPr>
          <p:cNvPicPr>
            <a:picLocks noChangeAspect="1"/>
          </p:cNvPicPr>
          <p:nvPr/>
        </p:nvPicPr>
        <p:blipFill>
          <a:blip r:embed="rId3"/>
          <a:stretch>
            <a:fillRect/>
          </a:stretch>
        </p:blipFill>
        <p:spPr>
          <a:xfrm>
            <a:off x="-335093" y="3476645"/>
            <a:ext cx="5299574" cy="3404834"/>
          </a:xfrm>
          <a:prstGeom prst="rect">
            <a:avLst/>
          </a:prstGeom>
        </p:spPr>
      </p:pic>
      <p:pic>
        <p:nvPicPr>
          <p:cNvPr id="2" name="Picture 1">
            <a:extLst>
              <a:ext uri="{FF2B5EF4-FFF2-40B4-BE49-F238E27FC236}">
                <a16:creationId xmlns:a16="http://schemas.microsoft.com/office/drawing/2014/main" id="{BE331F1D-EC17-AE74-F7B7-3ACC036C0345}"/>
              </a:ext>
            </a:extLst>
          </p:cNvPr>
          <p:cNvPicPr>
            <a:picLocks noChangeAspect="1"/>
          </p:cNvPicPr>
          <p:nvPr/>
        </p:nvPicPr>
        <p:blipFill>
          <a:blip r:embed="rId4"/>
          <a:stretch>
            <a:fillRect/>
          </a:stretch>
        </p:blipFill>
        <p:spPr>
          <a:xfrm>
            <a:off x="4892770" y="3116179"/>
            <a:ext cx="4577648" cy="3941551"/>
          </a:xfrm>
          <a:prstGeom prst="rect">
            <a:avLst/>
          </a:prstGeom>
        </p:spPr>
      </p:pic>
      <p:pic>
        <p:nvPicPr>
          <p:cNvPr id="4" name="Picture 3">
            <a:extLst>
              <a:ext uri="{FF2B5EF4-FFF2-40B4-BE49-F238E27FC236}">
                <a16:creationId xmlns:a16="http://schemas.microsoft.com/office/drawing/2014/main" id="{243ED32A-A263-7AC5-E792-67FBABC06FB4}"/>
              </a:ext>
            </a:extLst>
          </p:cNvPr>
          <p:cNvPicPr>
            <a:picLocks noChangeAspect="1"/>
          </p:cNvPicPr>
          <p:nvPr/>
        </p:nvPicPr>
        <p:blipFill>
          <a:blip r:embed="rId5"/>
          <a:stretch>
            <a:fillRect/>
          </a:stretch>
        </p:blipFill>
        <p:spPr>
          <a:xfrm>
            <a:off x="9398707" y="3374065"/>
            <a:ext cx="5231693" cy="3683665"/>
          </a:xfrm>
          <a:prstGeom prst="rect">
            <a:avLst/>
          </a:prstGeom>
        </p:spPr>
      </p:pic>
      <p:sp>
        <p:nvSpPr>
          <p:cNvPr id="6" name="TextBox 5">
            <a:extLst>
              <a:ext uri="{FF2B5EF4-FFF2-40B4-BE49-F238E27FC236}">
                <a16:creationId xmlns:a16="http://schemas.microsoft.com/office/drawing/2014/main" id="{CF08CAB2-F07F-AB5A-D41C-0B3F965D9F62}"/>
              </a:ext>
            </a:extLst>
          </p:cNvPr>
          <p:cNvSpPr txBox="1"/>
          <p:nvPr/>
        </p:nvSpPr>
        <p:spPr>
          <a:xfrm>
            <a:off x="2058419" y="2099019"/>
            <a:ext cx="11639533" cy="584775"/>
          </a:xfrm>
          <a:prstGeom prst="rect">
            <a:avLst/>
          </a:prstGeom>
          <a:noFill/>
        </p:spPr>
        <p:txBody>
          <a:bodyPr wrap="none" rtlCol="0">
            <a:spAutoFit/>
          </a:bodyPr>
          <a:lstStyle/>
          <a:p>
            <a:r>
              <a:rPr lang="en-IN" sz="3200" b="1" dirty="0">
                <a:latin typeface="Centaur" panose="02030504050205020304" pitchFamily="18" charset="0"/>
              </a:rPr>
              <a:t>If the image contains too  much textual details, the result is not very effective</a:t>
            </a:r>
          </a:p>
        </p:txBody>
      </p:sp>
    </p:spTree>
    <p:extLst>
      <p:ext uri="{BB962C8B-B14F-4D97-AF65-F5344CB8AC3E}">
        <p14:creationId xmlns:p14="http://schemas.microsoft.com/office/powerpoint/2010/main" val="21253008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851FE-2529-80C0-E470-E6A74CD9208C}"/>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EAA2B53E-695E-7EDB-4602-36921F909839}"/>
              </a:ext>
            </a:extLst>
          </p:cNvPr>
          <p:cNvSpPr/>
          <p:nvPr/>
        </p:nvSpPr>
        <p:spPr>
          <a:xfrm>
            <a:off x="4787959" y="647216"/>
            <a:ext cx="6443782" cy="708779"/>
          </a:xfrm>
          <a:prstGeom prst="rect">
            <a:avLst/>
          </a:prstGeom>
          <a:noFill/>
          <a:ln/>
        </p:spPr>
        <p:txBody>
          <a:bodyPr wrap="none" lIns="0" tIns="0" rIns="0" bIns="0" rtlCol="0" anchor="t"/>
          <a:lstStyle/>
          <a:p>
            <a:pPr marL="0" indent="0" algn="l">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Results: Limitations</a:t>
            </a:r>
            <a:endParaRPr lang="en-US" sz="4450" dirty="0"/>
          </a:p>
        </p:txBody>
      </p:sp>
      <p:sp>
        <p:nvSpPr>
          <p:cNvPr id="13" name="Rectangle 12">
            <a:extLst>
              <a:ext uri="{FF2B5EF4-FFF2-40B4-BE49-F238E27FC236}">
                <a16:creationId xmlns:a16="http://schemas.microsoft.com/office/drawing/2014/main" id="{E3833873-404D-3B6B-C6B6-59F98B13A463}"/>
              </a:ext>
            </a:extLst>
          </p:cNvPr>
          <p:cNvSpPr/>
          <p:nvPr/>
        </p:nvSpPr>
        <p:spPr>
          <a:xfrm>
            <a:off x="12861758" y="7700211"/>
            <a:ext cx="1672389" cy="52938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pic>
        <p:nvPicPr>
          <p:cNvPr id="15" name="Picture 14">
            <a:extLst>
              <a:ext uri="{FF2B5EF4-FFF2-40B4-BE49-F238E27FC236}">
                <a16:creationId xmlns:a16="http://schemas.microsoft.com/office/drawing/2014/main" id="{F38A18D3-FABF-3E28-743B-EB79EF4FD9CC}"/>
              </a:ext>
            </a:extLst>
          </p:cNvPr>
          <p:cNvPicPr>
            <a:picLocks noChangeAspect="1"/>
          </p:cNvPicPr>
          <p:nvPr/>
        </p:nvPicPr>
        <p:blipFill>
          <a:blip r:embed="rId3"/>
          <a:srcRect/>
          <a:stretch/>
        </p:blipFill>
        <p:spPr>
          <a:xfrm>
            <a:off x="442188" y="2746223"/>
            <a:ext cx="4345771" cy="4637299"/>
          </a:xfrm>
          <a:prstGeom prst="rect">
            <a:avLst/>
          </a:prstGeom>
        </p:spPr>
      </p:pic>
      <p:pic>
        <p:nvPicPr>
          <p:cNvPr id="2" name="Picture 1">
            <a:extLst>
              <a:ext uri="{FF2B5EF4-FFF2-40B4-BE49-F238E27FC236}">
                <a16:creationId xmlns:a16="http://schemas.microsoft.com/office/drawing/2014/main" id="{C058EA23-656E-DD52-658C-491E26018360}"/>
              </a:ext>
            </a:extLst>
          </p:cNvPr>
          <p:cNvPicPr>
            <a:picLocks noChangeAspect="1"/>
          </p:cNvPicPr>
          <p:nvPr/>
        </p:nvPicPr>
        <p:blipFill>
          <a:blip r:embed="rId4"/>
          <a:stretch>
            <a:fillRect/>
          </a:stretch>
        </p:blipFill>
        <p:spPr>
          <a:xfrm>
            <a:off x="4851064" y="3358321"/>
            <a:ext cx="4359001" cy="3869673"/>
          </a:xfrm>
          <a:prstGeom prst="rect">
            <a:avLst/>
          </a:prstGeom>
        </p:spPr>
      </p:pic>
      <p:pic>
        <p:nvPicPr>
          <p:cNvPr id="4" name="Picture 3">
            <a:extLst>
              <a:ext uri="{FF2B5EF4-FFF2-40B4-BE49-F238E27FC236}">
                <a16:creationId xmlns:a16="http://schemas.microsoft.com/office/drawing/2014/main" id="{5945709B-AA5E-DBB1-FC0C-107D7AED646C}"/>
              </a:ext>
            </a:extLst>
          </p:cNvPr>
          <p:cNvPicPr>
            <a:picLocks noChangeAspect="1"/>
          </p:cNvPicPr>
          <p:nvPr/>
        </p:nvPicPr>
        <p:blipFill>
          <a:blip r:embed="rId5"/>
          <a:srcRect/>
          <a:stretch/>
        </p:blipFill>
        <p:spPr>
          <a:xfrm>
            <a:off x="9610895" y="2663943"/>
            <a:ext cx="4345771" cy="5162174"/>
          </a:xfrm>
          <a:prstGeom prst="rect">
            <a:avLst/>
          </a:prstGeom>
        </p:spPr>
      </p:pic>
      <p:sp>
        <p:nvSpPr>
          <p:cNvPr id="7" name="TextBox 6">
            <a:extLst>
              <a:ext uri="{FF2B5EF4-FFF2-40B4-BE49-F238E27FC236}">
                <a16:creationId xmlns:a16="http://schemas.microsoft.com/office/drawing/2014/main" id="{3B5EF4E0-1B60-6F78-F4AA-5BE91870E4B2}"/>
              </a:ext>
            </a:extLst>
          </p:cNvPr>
          <p:cNvSpPr txBox="1"/>
          <p:nvPr/>
        </p:nvSpPr>
        <p:spPr>
          <a:xfrm>
            <a:off x="3878533" y="1479995"/>
            <a:ext cx="7517956" cy="584775"/>
          </a:xfrm>
          <a:prstGeom prst="rect">
            <a:avLst/>
          </a:prstGeom>
          <a:noFill/>
        </p:spPr>
        <p:txBody>
          <a:bodyPr wrap="none" rtlCol="0">
            <a:spAutoFit/>
          </a:bodyPr>
          <a:lstStyle>
            <a:defPPr>
              <a:defRPr lang="en-US"/>
            </a:defPPr>
            <a:lvl1pPr>
              <a:defRPr sz="3200" b="1">
                <a:latin typeface="Centaur" panose="02030504050205020304" pitchFamily="18" charset="0"/>
              </a:defRPr>
            </a:lvl1pPr>
          </a:lstStyle>
          <a:p>
            <a:r>
              <a:rPr lang="en-IN" dirty="0"/>
              <a:t>Some styles are not very suitable for input images</a:t>
            </a:r>
          </a:p>
        </p:txBody>
      </p:sp>
    </p:spTree>
    <p:extLst>
      <p:ext uri="{BB962C8B-B14F-4D97-AF65-F5344CB8AC3E}">
        <p14:creationId xmlns:p14="http://schemas.microsoft.com/office/powerpoint/2010/main" val="20633058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A9F90-4739-1852-18BA-8304672377BC}"/>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8AAAFD4A-A8F7-C9BE-145E-97F9B97F8998}"/>
              </a:ext>
            </a:extLst>
          </p:cNvPr>
          <p:cNvSpPr/>
          <p:nvPr/>
        </p:nvSpPr>
        <p:spPr>
          <a:xfrm>
            <a:off x="2890151" y="2224118"/>
            <a:ext cx="7589354" cy="1388855"/>
          </a:xfrm>
          <a:prstGeom prst="rect">
            <a:avLst/>
          </a:prstGeom>
          <a:noFill/>
          <a:ln/>
        </p:spPr>
        <p:txBody>
          <a:bodyPr wrap="none" lIns="0" tIns="0" rIns="0" bIns="0" rtlCol="0" anchor="t"/>
          <a:lstStyle/>
          <a:p>
            <a:pPr marL="0" indent="0" algn="l">
              <a:lnSpc>
                <a:spcPts val="5550"/>
              </a:lnSpc>
              <a:buNone/>
            </a:pPr>
            <a:r>
              <a:rPr lang="en-US" sz="4800" b="1" dirty="0"/>
              <a:t>Link to the Code on Google Collab :</a:t>
            </a:r>
          </a:p>
          <a:p>
            <a:pPr marL="0" indent="0" algn="l">
              <a:lnSpc>
                <a:spcPts val="5550"/>
              </a:lnSpc>
              <a:buNone/>
            </a:pPr>
            <a:endParaRPr lang="en-US" sz="4800" b="1" dirty="0"/>
          </a:p>
          <a:p>
            <a:pPr marL="0" indent="0" algn="l">
              <a:lnSpc>
                <a:spcPts val="5550"/>
              </a:lnSpc>
              <a:buNone/>
            </a:pPr>
            <a:endParaRPr lang="en-US" sz="4800" b="1" dirty="0"/>
          </a:p>
        </p:txBody>
      </p:sp>
      <p:sp>
        <p:nvSpPr>
          <p:cNvPr id="13" name="Rectangle 12">
            <a:extLst>
              <a:ext uri="{FF2B5EF4-FFF2-40B4-BE49-F238E27FC236}">
                <a16:creationId xmlns:a16="http://schemas.microsoft.com/office/drawing/2014/main" id="{4E37003E-5626-1C1A-6B30-FF40D243ED3F}"/>
              </a:ext>
            </a:extLst>
          </p:cNvPr>
          <p:cNvSpPr/>
          <p:nvPr/>
        </p:nvSpPr>
        <p:spPr>
          <a:xfrm>
            <a:off x="12861758" y="7700211"/>
            <a:ext cx="1672389" cy="52938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4" name="TextBox 3">
            <a:extLst>
              <a:ext uri="{FF2B5EF4-FFF2-40B4-BE49-F238E27FC236}">
                <a16:creationId xmlns:a16="http://schemas.microsoft.com/office/drawing/2014/main" id="{04455B0D-5E1B-815D-D3AA-4D3868F7CA89}"/>
              </a:ext>
            </a:extLst>
          </p:cNvPr>
          <p:cNvSpPr txBox="1"/>
          <p:nvPr/>
        </p:nvSpPr>
        <p:spPr>
          <a:xfrm>
            <a:off x="1780673" y="3961199"/>
            <a:ext cx="11081085" cy="1490536"/>
          </a:xfrm>
          <a:prstGeom prst="rect">
            <a:avLst/>
          </a:prstGeom>
          <a:noFill/>
        </p:spPr>
        <p:txBody>
          <a:bodyPr wrap="square">
            <a:spAutoFit/>
          </a:bodyPr>
          <a:lstStyle/>
          <a:p>
            <a:pPr>
              <a:lnSpc>
                <a:spcPct val="150000"/>
              </a:lnSpc>
            </a:pPr>
            <a:r>
              <a:rPr lang="en-IN" sz="3200" b="1" dirty="0">
                <a:effectLst/>
                <a:latin typeface="Consolas" panose="020B0609020204030204" pitchFamily="49" charset="0"/>
                <a:hlinkClick r:id="rId3"/>
              </a:rPr>
              <a:t>https://colab.research.google.com/drive/1CZRthjtEYio6kze13znV39oLvrPP3dfD</a:t>
            </a:r>
            <a:endParaRPr lang="en-IN" sz="3200" b="1" dirty="0">
              <a:effectLst/>
              <a:latin typeface="Consolas" panose="020B0609020204030204" pitchFamily="49" charset="0"/>
            </a:endParaRPr>
          </a:p>
        </p:txBody>
      </p:sp>
    </p:spTree>
    <p:extLst>
      <p:ext uri="{BB962C8B-B14F-4D97-AF65-F5344CB8AC3E}">
        <p14:creationId xmlns:p14="http://schemas.microsoft.com/office/powerpoint/2010/main" val="17961197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509242" y="1370396"/>
            <a:ext cx="9782116" cy="1063169"/>
          </a:xfrm>
          <a:prstGeom prst="rect">
            <a:avLst/>
          </a:prstGeom>
          <a:noFill/>
          <a:ln/>
        </p:spPr>
        <p:txBody>
          <a:bodyPr wrap="square" lIns="0" tIns="0" rIns="0" bIns="0" rtlCol="0" anchor="t"/>
          <a:lstStyle/>
          <a:p>
            <a:pPr algn="ctr">
              <a:lnSpc>
                <a:spcPts val="4163"/>
              </a:lnSpc>
            </a:pPr>
            <a:r>
              <a:rPr lang="en-US" sz="4400" u="sng" dirty="0">
                <a:solidFill>
                  <a:srgbClr val="403CCF"/>
                </a:solidFill>
                <a:latin typeface="Libre Baskerville" pitchFamily="34" charset="0"/>
                <a:ea typeface="Libre Baskerville" pitchFamily="34" charset="-122"/>
                <a:cs typeface="Libre Baskerville" pitchFamily="34" charset="-120"/>
              </a:rPr>
              <a:t>Applications of NST</a:t>
            </a:r>
            <a:endParaRPr lang="en-US" sz="4400" u="sng" dirty="0"/>
          </a:p>
        </p:txBody>
      </p:sp>
      <p:sp>
        <p:nvSpPr>
          <p:cNvPr id="3" name="Shape 1"/>
          <p:cNvSpPr/>
          <p:nvPr/>
        </p:nvSpPr>
        <p:spPr>
          <a:xfrm>
            <a:off x="2424142" y="3182451"/>
            <a:ext cx="382727" cy="382727"/>
          </a:xfrm>
          <a:prstGeom prst="roundRect">
            <a:avLst>
              <a:gd name="adj" fmla="val 6667"/>
            </a:avLst>
          </a:prstGeom>
          <a:solidFill>
            <a:srgbClr val="EAE8F3"/>
          </a:solidFill>
          <a:ln/>
        </p:spPr>
      </p:sp>
      <p:sp>
        <p:nvSpPr>
          <p:cNvPr id="4" name="Text 2"/>
          <p:cNvSpPr/>
          <p:nvPr/>
        </p:nvSpPr>
        <p:spPr>
          <a:xfrm>
            <a:off x="2487945" y="3214331"/>
            <a:ext cx="255122" cy="318968"/>
          </a:xfrm>
          <a:prstGeom prst="rect">
            <a:avLst/>
          </a:prstGeom>
          <a:noFill/>
          <a:ln/>
        </p:spPr>
        <p:txBody>
          <a:bodyPr wrap="none" lIns="0" tIns="0" rIns="0" bIns="0" rtlCol="0" anchor="t"/>
          <a:lstStyle/>
          <a:p>
            <a:pPr algn="ctr">
              <a:lnSpc>
                <a:spcPts val="1988"/>
              </a:lnSpc>
            </a:pPr>
            <a:r>
              <a:rPr lang="en-US" sz="1988" dirty="0">
                <a:solidFill>
                  <a:srgbClr val="49495A"/>
                </a:solidFill>
                <a:latin typeface="Libre Baskerville" pitchFamily="34" charset="0"/>
                <a:ea typeface="Libre Baskerville" pitchFamily="34" charset="-122"/>
                <a:cs typeface="Libre Baskerville" pitchFamily="34" charset="-120"/>
              </a:rPr>
              <a:t>1</a:t>
            </a:r>
            <a:endParaRPr lang="en-US" sz="1988" dirty="0"/>
          </a:p>
        </p:txBody>
      </p:sp>
      <p:sp>
        <p:nvSpPr>
          <p:cNvPr id="5" name="Text 3"/>
          <p:cNvSpPr/>
          <p:nvPr/>
        </p:nvSpPr>
        <p:spPr>
          <a:xfrm>
            <a:off x="2976980" y="3182451"/>
            <a:ext cx="2817763" cy="265748"/>
          </a:xfrm>
          <a:prstGeom prst="rect">
            <a:avLst/>
          </a:prstGeom>
          <a:noFill/>
          <a:ln/>
        </p:spPr>
        <p:txBody>
          <a:bodyPr wrap="none" lIns="0" tIns="0" rIns="0" bIns="0" rtlCol="0" anchor="t"/>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Arial" panose="020B0604020202020204" pitchFamily="34" charset="0"/>
              </a:rPr>
              <a:t>Augmented Reality (AR)</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6" name="Text 4"/>
          <p:cNvSpPr/>
          <p:nvPr/>
        </p:nvSpPr>
        <p:spPr>
          <a:xfrm>
            <a:off x="2976980" y="3550266"/>
            <a:ext cx="4253210" cy="544354"/>
          </a:xfrm>
          <a:prstGeom prst="rect">
            <a:avLst/>
          </a:prstGeom>
          <a:noFill/>
          <a:ln/>
        </p:spPr>
        <p:txBody>
          <a:bodyPr wrap="square" lIns="0" tIns="0" rIns="0" bIns="0" rtlCol="0" anchor="t"/>
          <a:lstStyle/>
          <a:p>
            <a:pPr>
              <a:lnSpc>
                <a:spcPts val="2138"/>
              </a:lnSpc>
            </a:pPr>
            <a:r>
              <a:rPr lang="en-US" altLang="en-US" sz="1313" dirty="0">
                <a:solidFill>
                  <a:srgbClr val="49495A"/>
                </a:solidFill>
                <a:latin typeface="Open Sans" pitchFamily="34" charset="0"/>
                <a:ea typeface="Open Sans" pitchFamily="34" charset="-122"/>
                <a:cs typeface="Open Sans" pitchFamily="34" charset="-120"/>
              </a:rPr>
              <a:t>Apply artistic styles in real-time to the world via AR apps</a:t>
            </a:r>
            <a:endParaRPr lang="en-US" sz="1313" dirty="0">
              <a:solidFill>
                <a:srgbClr val="49495A"/>
              </a:solidFill>
              <a:latin typeface="Open Sans" pitchFamily="34" charset="0"/>
              <a:ea typeface="Open Sans" pitchFamily="34" charset="-122"/>
              <a:cs typeface="Open Sans" pitchFamily="34" charset="-120"/>
            </a:endParaRPr>
          </a:p>
        </p:txBody>
      </p:sp>
      <p:sp>
        <p:nvSpPr>
          <p:cNvPr id="7" name="Shape 5"/>
          <p:cNvSpPr/>
          <p:nvPr/>
        </p:nvSpPr>
        <p:spPr>
          <a:xfrm>
            <a:off x="7400300" y="3182451"/>
            <a:ext cx="382727" cy="382727"/>
          </a:xfrm>
          <a:prstGeom prst="roundRect">
            <a:avLst>
              <a:gd name="adj" fmla="val 6667"/>
            </a:avLst>
          </a:prstGeom>
          <a:solidFill>
            <a:srgbClr val="EAE8F3"/>
          </a:solidFill>
          <a:ln/>
        </p:spPr>
      </p:sp>
      <p:sp>
        <p:nvSpPr>
          <p:cNvPr id="8" name="Text 6"/>
          <p:cNvSpPr/>
          <p:nvPr/>
        </p:nvSpPr>
        <p:spPr>
          <a:xfrm>
            <a:off x="7464103" y="3214331"/>
            <a:ext cx="255122" cy="318968"/>
          </a:xfrm>
          <a:prstGeom prst="rect">
            <a:avLst/>
          </a:prstGeom>
          <a:noFill/>
          <a:ln/>
        </p:spPr>
        <p:txBody>
          <a:bodyPr wrap="none" lIns="0" tIns="0" rIns="0" bIns="0" rtlCol="0" anchor="t"/>
          <a:lstStyle/>
          <a:p>
            <a:pPr algn="ctr">
              <a:lnSpc>
                <a:spcPts val="1988"/>
              </a:lnSpc>
            </a:pPr>
            <a:r>
              <a:rPr lang="en-US" sz="1988" dirty="0">
                <a:solidFill>
                  <a:srgbClr val="49495A"/>
                </a:solidFill>
                <a:latin typeface="Libre Baskerville" pitchFamily="34" charset="0"/>
                <a:ea typeface="Libre Baskerville" pitchFamily="34" charset="-122"/>
                <a:cs typeface="Libre Baskerville" pitchFamily="34" charset="-120"/>
              </a:rPr>
              <a:t>2</a:t>
            </a:r>
            <a:endParaRPr lang="en-US" sz="1988" dirty="0"/>
          </a:p>
        </p:txBody>
      </p:sp>
      <p:sp>
        <p:nvSpPr>
          <p:cNvPr id="9" name="Text 7"/>
          <p:cNvSpPr/>
          <p:nvPr/>
        </p:nvSpPr>
        <p:spPr>
          <a:xfrm>
            <a:off x="7953138" y="3182451"/>
            <a:ext cx="2126426" cy="265748"/>
          </a:xfrm>
          <a:prstGeom prst="rect">
            <a:avLst/>
          </a:prstGeom>
          <a:noFill/>
          <a:ln/>
        </p:spPr>
        <p:txBody>
          <a:bodyPr wrap="none" lIns="0" tIns="0" rIns="0" bIns="0" rtlCol="0" anchor="t"/>
          <a:lstStyle/>
          <a:p>
            <a:pPr eaLnBrk="0" fontAlgn="base" hangingPunct="0">
              <a:spcBef>
                <a:spcPct val="0"/>
              </a:spcBef>
              <a:spcAft>
                <a:spcPct val="0"/>
              </a:spcAft>
            </a:pPr>
            <a:r>
              <a:rPr lang="en-US" sz="1600" b="1" dirty="0">
                <a:latin typeface="Arial" panose="020B0604020202020204" pitchFamily="34" charset="0"/>
              </a:rPr>
              <a:t>Photo Filters</a:t>
            </a:r>
          </a:p>
        </p:txBody>
      </p:sp>
      <p:sp>
        <p:nvSpPr>
          <p:cNvPr id="10" name="Text 8"/>
          <p:cNvSpPr/>
          <p:nvPr/>
        </p:nvSpPr>
        <p:spPr>
          <a:xfrm>
            <a:off x="7953138" y="3550266"/>
            <a:ext cx="4253210" cy="544354"/>
          </a:xfrm>
          <a:prstGeom prst="rect">
            <a:avLst/>
          </a:prstGeom>
          <a:noFill/>
          <a:ln/>
        </p:spPr>
        <p:txBody>
          <a:bodyPr wrap="square" lIns="0" tIns="0" rIns="0" bIns="0" rtlCol="0" anchor="t"/>
          <a:lstStyle/>
          <a:p>
            <a:pPr>
              <a:lnSpc>
                <a:spcPts val="2138"/>
              </a:lnSpc>
            </a:pPr>
            <a:r>
              <a:rPr lang="en-US" sz="1313" dirty="0">
                <a:solidFill>
                  <a:srgbClr val="49495A"/>
                </a:solidFill>
                <a:latin typeface="Open Sans" pitchFamily="34" charset="0"/>
                <a:ea typeface="Open Sans" pitchFamily="34" charset="-122"/>
                <a:cs typeface="Open Sans" pitchFamily="34" charset="-120"/>
              </a:rPr>
              <a:t>Create advanced filters for creative effects, enhancing photos with various artistic styles.</a:t>
            </a:r>
            <a:endParaRPr lang="en-US" sz="1313" dirty="0"/>
          </a:p>
        </p:txBody>
      </p:sp>
      <p:sp>
        <p:nvSpPr>
          <p:cNvPr id="11" name="Shape 9"/>
          <p:cNvSpPr/>
          <p:nvPr/>
        </p:nvSpPr>
        <p:spPr>
          <a:xfrm>
            <a:off x="2424142" y="4456093"/>
            <a:ext cx="382727" cy="382727"/>
          </a:xfrm>
          <a:prstGeom prst="roundRect">
            <a:avLst>
              <a:gd name="adj" fmla="val 6667"/>
            </a:avLst>
          </a:prstGeom>
          <a:solidFill>
            <a:srgbClr val="EAE8F3"/>
          </a:solidFill>
          <a:ln/>
        </p:spPr>
      </p:sp>
      <p:sp>
        <p:nvSpPr>
          <p:cNvPr id="12" name="Text 10"/>
          <p:cNvSpPr/>
          <p:nvPr/>
        </p:nvSpPr>
        <p:spPr>
          <a:xfrm>
            <a:off x="2487945" y="4487972"/>
            <a:ext cx="255122" cy="318968"/>
          </a:xfrm>
          <a:prstGeom prst="rect">
            <a:avLst/>
          </a:prstGeom>
          <a:noFill/>
          <a:ln/>
        </p:spPr>
        <p:txBody>
          <a:bodyPr wrap="none" lIns="0" tIns="0" rIns="0" bIns="0" rtlCol="0" anchor="t"/>
          <a:lstStyle/>
          <a:p>
            <a:pPr algn="ctr">
              <a:lnSpc>
                <a:spcPts val="1988"/>
              </a:lnSpc>
            </a:pPr>
            <a:r>
              <a:rPr lang="en-US" sz="1988" dirty="0">
                <a:solidFill>
                  <a:srgbClr val="49495A"/>
                </a:solidFill>
                <a:latin typeface="Libre Baskerville" pitchFamily="34" charset="0"/>
                <a:ea typeface="Libre Baskerville" pitchFamily="34" charset="-122"/>
                <a:cs typeface="Libre Baskerville" pitchFamily="34" charset="-120"/>
              </a:rPr>
              <a:t>3</a:t>
            </a:r>
            <a:endParaRPr lang="en-US" sz="1988" dirty="0"/>
          </a:p>
        </p:txBody>
      </p:sp>
      <p:sp>
        <p:nvSpPr>
          <p:cNvPr id="13" name="Text 11"/>
          <p:cNvSpPr/>
          <p:nvPr/>
        </p:nvSpPr>
        <p:spPr>
          <a:xfrm>
            <a:off x="2976979" y="4456093"/>
            <a:ext cx="2223671" cy="265748"/>
          </a:xfrm>
          <a:prstGeom prst="rect">
            <a:avLst/>
          </a:prstGeom>
          <a:noFill/>
          <a:ln/>
        </p:spPr>
        <p:txBody>
          <a:bodyPr wrap="none" lIns="0" tIns="0" rIns="0" bIns="0" rtlCol="0" anchor="t"/>
          <a:lstStyle/>
          <a:p>
            <a:pPr>
              <a:lnSpc>
                <a:spcPts val="2063"/>
              </a:lnSpc>
            </a:pPr>
            <a:r>
              <a:rPr lang="en-US" sz="1600" b="1" dirty="0">
                <a:latin typeface="Arial" panose="020B0604020202020204" pitchFamily="34" charset="0"/>
              </a:rPr>
              <a:t>Video Style Transfer</a:t>
            </a:r>
          </a:p>
        </p:txBody>
      </p:sp>
      <p:sp>
        <p:nvSpPr>
          <p:cNvPr id="14" name="Text 12"/>
          <p:cNvSpPr/>
          <p:nvPr/>
        </p:nvSpPr>
        <p:spPr>
          <a:xfrm>
            <a:off x="2976980" y="4823907"/>
            <a:ext cx="4253210" cy="544354"/>
          </a:xfrm>
          <a:prstGeom prst="rect">
            <a:avLst/>
          </a:prstGeom>
          <a:noFill/>
          <a:ln/>
        </p:spPr>
        <p:txBody>
          <a:bodyPr wrap="square" lIns="0" tIns="0" rIns="0" bIns="0" rtlCol="0" anchor="t"/>
          <a:lstStyle/>
          <a:p>
            <a:pPr>
              <a:lnSpc>
                <a:spcPts val="2138"/>
              </a:lnSpc>
            </a:pPr>
            <a:r>
              <a:rPr lang="en-US" sz="1313" dirty="0">
                <a:solidFill>
                  <a:srgbClr val="49495A"/>
                </a:solidFill>
                <a:latin typeface="Open Sans" pitchFamily="34" charset="0"/>
                <a:ea typeface="Open Sans" pitchFamily="34" charset="-122"/>
                <a:cs typeface="Open Sans" pitchFamily="34" charset="-120"/>
              </a:rPr>
              <a:t>Apply consistent artistic styles across video frames, creating visually stunning videos.</a:t>
            </a:r>
            <a:endParaRPr lang="en-US" sz="1313" dirty="0"/>
          </a:p>
        </p:txBody>
      </p:sp>
      <p:sp>
        <p:nvSpPr>
          <p:cNvPr id="15" name="Shape 13"/>
          <p:cNvSpPr/>
          <p:nvPr/>
        </p:nvSpPr>
        <p:spPr>
          <a:xfrm>
            <a:off x="7400300" y="4456093"/>
            <a:ext cx="382727" cy="382727"/>
          </a:xfrm>
          <a:prstGeom prst="roundRect">
            <a:avLst>
              <a:gd name="adj" fmla="val 6667"/>
            </a:avLst>
          </a:prstGeom>
          <a:solidFill>
            <a:srgbClr val="EAE8F3"/>
          </a:solidFill>
          <a:ln/>
        </p:spPr>
      </p:sp>
      <p:sp>
        <p:nvSpPr>
          <p:cNvPr id="16" name="Text 14"/>
          <p:cNvSpPr/>
          <p:nvPr/>
        </p:nvSpPr>
        <p:spPr>
          <a:xfrm>
            <a:off x="7464103" y="4487972"/>
            <a:ext cx="255122" cy="318968"/>
          </a:xfrm>
          <a:prstGeom prst="rect">
            <a:avLst/>
          </a:prstGeom>
          <a:noFill/>
          <a:ln/>
        </p:spPr>
        <p:txBody>
          <a:bodyPr wrap="none" lIns="0" tIns="0" rIns="0" bIns="0" rtlCol="0" anchor="t"/>
          <a:lstStyle/>
          <a:p>
            <a:pPr algn="ctr">
              <a:lnSpc>
                <a:spcPts val="1988"/>
              </a:lnSpc>
            </a:pPr>
            <a:r>
              <a:rPr lang="en-US" sz="1988" dirty="0">
                <a:solidFill>
                  <a:srgbClr val="49495A"/>
                </a:solidFill>
                <a:latin typeface="Libre Baskerville" pitchFamily="34" charset="0"/>
                <a:ea typeface="Libre Baskerville" pitchFamily="34" charset="-122"/>
                <a:cs typeface="Libre Baskerville" pitchFamily="34" charset="-120"/>
              </a:rPr>
              <a:t>4</a:t>
            </a:r>
            <a:endParaRPr lang="en-US" sz="1988" dirty="0"/>
          </a:p>
        </p:txBody>
      </p:sp>
      <p:sp>
        <p:nvSpPr>
          <p:cNvPr id="17" name="Text 15"/>
          <p:cNvSpPr/>
          <p:nvPr/>
        </p:nvSpPr>
        <p:spPr>
          <a:xfrm>
            <a:off x="7953138" y="4456093"/>
            <a:ext cx="2126426" cy="265748"/>
          </a:xfrm>
          <a:prstGeom prst="rect">
            <a:avLst/>
          </a:prstGeom>
          <a:noFill/>
          <a:ln/>
        </p:spPr>
        <p:txBody>
          <a:bodyPr wrap="none" lIns="0" tIns="0" rIns="0" bIns="0" rtlCol="0" anchor="t"/>
          <a:lstStyle/>
          <a:p>
            <a:pPr eaLnBrk="0" fontAlgn="base" hangingPunct="0">
              <a:spcBef>
                <a:spcPct val="0"/>
              </a:spcBef>
              <a:spcAft>
                <a:spcPct val="0"/>
              </a:spcAft>
            </a:pPr>
            <a:r>
              <a:rPr lang="en-US" sz="1600" b="1" dirty="0">
                <a:latin typeface="Arial" panose="020B0604020202020204" pitchFamily="34" charset="0"/>
              </a:rPr>
              <a:t>Advertising</a:t>
            </a:r>
          </a:p>
        </p:txBody>
      </p:sp>
      <p:sp>
        <p:nvSpPr>
          <p:cNvPr id="18" name="Text 16"/>
          <p:cNvSpPr/>
          <p:nvPr/>
        </p:nvSpPr>
        <p:spPr>
          <a:xfrm>
            <a:off x="7953138" y="4823907"/>
            <a:ext cx="4253210" cy="544354"/>
          </a:xfrm>
          <a:prstGeom prst="rect">
            <a:avLst/>
          </a:prstGeom>
          <a:noFill/>
          <a:ln/>
        </p:spPr>
        <p:txBody>
          <a:bodyPr wrap="square" lIns="0" tIns="0" rIns="0" bIns="0" rtlCol="0" anchor="t"/>
          <a:lstStyle/>
          <a:p>
            <a:pPr>
              <a:lnSpc>
                <a:spcPts val="2138"/>
              </a:lnSpc>
            </a:pPr>
            <a:r>
              <a:rPr lang="en-US" sz="1313" dirty="0">
                <a:solidFill>
                  <a:srgbClr val="49495A"/>
                </a:solidFill>
                <a:latin typeface="Open Sans" pitchFamily="34" charset="0"/>
                <a:ea typeface="Open Sans" pitchFamily="34" charset="-122"/>
                <a:cs typeface="Open Sans" pitchFamily="34" charset="-120"/>
              </a:rPr>
              <a:t>Generate unique images for ads and branding, capturing attention and conveying brand identity.</a:t>
            </a:r>
            <a:endParaRPr lang="en-US" sz="1313" dirty="0"/>
          </a:p>
        </p:txBody>
      </p:sp>
      <p:sp>
        <p:nvSpPr>
          <p:cNvPr id="19" name="Shape 17"/>
          <p:cNvSpPr/>
          <p:nvPr/>
        </p:nvSpPr>
        <p:spPr>
          <a:xfrm>
            <a:off x="2424142" y="5729734"/>
            <a:ext cx="382727" cy="382727"/>
          </a:xfrm>
          <a:prstGeom prst="roundRect">
            <a:avLst>
              <a:gd name="adj" fmla="val 6667"/>
            </a:avLst>
          </a:prstGeom>
          <a:solidFill>
            <a:srgbClr val="EAE8F3"/>
          </a:solidFill>
          <a:ln/>
        </p:spPr>
      </p:sp>
      <p:sp>
        <p:nvSpPr>
          <p:cNvPr id="20" name="Text 18"/>
          <p:cNvSpPr/>
          <p:nvPr/>
        </p:nvSpPr>
        <p:spPr>
          <a:xfrm>
            <a:off x="2487945" y="5761614"/>
            <a:ext cx="255122" cy="318968"/>
          </a:xfrm>
          <a:prstGeom prst="rect">
            <a:avLst/>
          </a:prstGeom>
          <a:noFill/>
          <a:ln/>
        </p:spPr>
        <p:txBody>
          <a:bodyPr wrap="none" lIns="0" tIns="0" rIns="0" bIns="0" rtlCol="0" anchor="t"/>
          <a:lstStyle/>
          <a:p>
            <a:pPr algn="ctr">
              <a:lnSpc>
                <a:spcPts val="1988"/>
              </a:lnSpc>
            </a:pPr>
            <a:r>
              <a:rPr lang="en-US" sz="1988" dirty="0">
                <a:solidFill>
                  <a:srgbClr val="49495A"/>
                </a:solidFill>
                <a:latin typeface="Libre Baskerville" pitchFamily="34" charset="0"/>
                <a:ea typeface="Libre Baskerville" pitchFamily="34" charset="-122"/>
                <a:cs typeface="Libre Baskerville" pitchFamily="34" charset="-120"/>
              </a:rPr>
              <a:t>5</a:t>
            </a:r>
            <a:endParaRPr lang="en-US" sz="1988" dirty="0"/>
          </a:p>
        </p:txBody>
      </p:sp>
      <p:sp>
        <p:nvSpPr>
          <p:cNvPr id="21" name="Text 19"/>
          <p:cNvSpPr/>
          <p:nvPr/>
        </p:nvSpPr>
        <p:spPr>
          <a:xfrm>
            <a:off x="2976980" y="5729734"/>
            <a:ext cx="2126426" cy="265748"/>
          </a:xfrm>
          <a:prstGeom prst="rect">
            <a:avLst/>
          </a:prstGeom>
          <a:noFill/>
          <a:ln/>
        </p:spPr>
        <p:txBody>
          <a:bodyPr wrap="none" lIns="0" tIns="0" rIns="0" bIns="0" rtlCol="0" anchor="t"/>
          <a:lstStyle/>
          <a:p>
            <a:pPr eaLnBrk="0" fontAlgn="base" hangingPunct="0">
              <a:spcBef>
                <a:spcPct val="0"/>
              </a:spcBef>
              <a:spcAft>
                <a:spcPct val="0"/>
              </a:spcAft>
            </a:pPr>
            <a:r>
              <a:rPr lang="en-US" sz="1600" b="1">
                <a:latin typeface="Arial" panose="020B0604020202020204" pitchFamily="34" charset="0"/>
              </a:rPr>
              <a:t>Fashion Design</a:t>
            </a:r>
            <a:endParaRPr lang="en-US" sz="1600" b="1" dirty="0">
              <a:latin typeface="Arial" panose="020B0604020202020204" pitchFamily="34" charset="0"/>
            </a:endParaRPr>
          </a:p>
        </p:txBody>
      </p:sp>
      <p:sp>
        <p:nvSpPr>
          <p:cNvPr id="22" name="Text 20"/>
          <p:cNvSpPr/>
          <p:nvPr/>
        </p:nvSpPr>
        <p:spPr>
          <a:xfrm>
            <a:off x="2976980" y="6097548"/>
            <a:ext cx="4253210" cy="544354"/>
          </a:xfrm>
          <a:prstGeom prst="rect">
            <a:avLst/>
          </a:prstGeom>
          <a:noFill/>
          <a:ln/>
        </p:spPr>
        <p:txBody>
          <a:bodyPr wrap="square" lIns="0" tIns="0" rIns="0" bIns="0" rtlCol="0" anchor="t"/>
          <a:lstStyle/>
          <a:p>
            <a:pPr>
              <a:lnSpc>
                <a:spcPts val="2138"/>
              </a:lnSpc>
            </a:pPr>
            <a:r>
              <a:rPr lang="en-US" sz="1313" dirty="0">
                <a:solidFill>
                  <a:srgbClr val="49495A"/>
                </a:solidFill>
                <a:latin typeface="Open Sans" pitchFamily="34" charset="0"/>
                <a:ea typeface="Open Sans" pitchFamily="34" charset="-122"/>
                <a:cs typeface="Open Sans" pitchFamily="34" charset="-120"/>
              </a:rPr>
              <a:t>Generate new patterns and designs for clothing, staying ahead of trends.</a:t>
            </a:r>
            <a:endParaRPr lang="en-US" sz="1313" dirty="0"/>
          </a:p>
        </p:txBody>
      </p:sp>
      <p:sp>
        <p:nvSpPr>
          <p:cNvPr id="23" name="Shape 21"/>
          <p:cNvSpPr/>
          <p:nvPr/>
        </p:nvSpPr>
        <p:spPr>
          <a:xfrm>
            <a:off x="7400300" y="5729734"/>
            <a:ext cx="382727" cy="382727"/>
          </a:xfrm>
          <a:prstGeom prst="roundRect">
            <a:avLst>
              <a:gd name="adj" fmla="val 6667"/>
            </a:avLst>
          </a:prstGeom>
          <a:solidFill>
            <a:srgbClr val="EAE8F3"/>
          </a:solidFill>
          <a:ln/>
        </p:spPr>
      </p:sp>
      <p:sp>
        <p:nvSpPr>
          <p:cNvPr id="24" name="Text 22"/>
          <p:cNvSpPr/>
          <p:nvPr/>
        </p:nvSpPr>
        <p:spPr>
          <a:xfrm>
            <a:off x="7464103" y="5761614"/>
            <a:ext cx="255122" cy="318968"/>
          </a:xfrm>
          <a:prstGeom prst="rect">
            <a:avLst/>
          </a:prstGeom>
          <a:noFill/>
          <a:ln/>
        </p:spPr>
        <p:txBody>
          <a:bodyPr wrap="none" lIns="0" tIns="0" rIns="0" bIns="0" rtlCol="0" anchor="t"/>
          <a:lstStyle/>
          <a:p>
            <a:pPr algn="ctr">
              <a:lnSpc>
                <a:spcPts val="1988"/>
              </a:lnSpc>
            </a:pPr>
            <a:r>
              <a:rPr lang="en-US" sz="1988" dirty="0">
                <a:solidFill>
                  <a:srgbClr val="49495A"/>
                </a:solidFill>
                <a:latin typeface="Libre Baskerville" pitchFamily="34" charset="0"/>
                <a:ea typeface="Libre Baskerville" pitchFamily="34" charset="-122"/>
                <a:cs typeface="Libre Baskerville" pitchFamily="34" charset="-120"/>
              </a:rPr>
              <a:t>6</a:t>
            </a:r>
            <a:endParaRPr lang="en-US" sz="1988" dirty="0"/>
          </a:p>
        </p:txBody>
      </p:sp>
      <p:sp>
        <p:nvSpPr>
          <p:cNvPr id="25" name="Text 23"/>
          <p:cNvSpPr/>
          <p:nvPr/>
        </p:nvSpPr>
        <p:spPr>
          <a:xfrm>
            <a:off x="7953137" y="5729734"/>
            <a:ext cx="2196078" cy="265748"/>
          </a:xfrm>
          <a:prstGeom prst="rect">
            <a:avLst/>
          </a:prstGeom>
          <a:noFill/>
          <a:ln/>
        </p:spPr>
        <p:txBody>
          <a:bodyPr wrap="none" lIns="0" tIns="0" rIns="0" bIns="0" rtlCol="0" anchor="t"/>
          <a:lstStyle/>
          <a:p>
            <a:pPr eaLnBrk="0" fontAlgn="base" hangingPunct="0">
              <a:spcBef>
                <a:spcPct val="0"/>
              </a:spcBef>
              <a:spcAft>
                <a:spcPct val="0"/>
              </a:spcAft>
            </a:pPr>
            <a:r>
              <a:rPr lang="en-US" sz="1600" b="1" dirty="0">
                <a:latin typeface="Arial" panose="020B0604020202020204" pitchFamily="34" charset="0"/>
              </a:rPr>
              <a:t>Game Development</a:t>
            </a:r>
          </a:p>
        </p:txBody>
      </p:sp>
      <p:sp>
        <p:nvSpPr>
          <p:cNvPr id="26" name="Text 24"/>
          <p:cNvSpPr/>
          <p:nvPr/>
        </p:nvSpPr>
        <p:spPr>
          <a:xfrm>
            <a:off x="7953138" y="6097548"/>
            <a:ext cx="4253210" cy="544354"/>
          </a:xfrm>
          <a:prstGeom prst="rect">
            <a:avLst/>
          </a:prstGeom>
          <a:noFill/>
          <a:ln/>
        </p:spPr>
        <p:txBody>
          <a:bodyPr wrap="square" lIns="0" tIns="0" rIns="0" bIns="0" rtlCol="0" anchor="t"/>
          <a:lstStyle/>
          <a:p>
            <a:pPr>
              <a:lnSpc>
                <a:spcPts val="2138"/>
              </a:lnSpc>
            </a:pPr>
            <a:r>
              <a:rPr lang="en-US" sz="1313" dirty="0">
                <a:solidFill>
                  <a:srgbClr val="49495A"/>
                </a:solidFill>
                <a:latin typeface="Open Sans" pitchFamily="34" charset="0"/>
                <a:ea typeface="Open Sans" pitchFamily="34" charset="-122"/>
                <a:cs typeface="Open Sans" pitchFamily="34" charset="-120"/>
              </a:rPr>
              <a:t>Create unique textures and environments for games, enhancing the gaming experience.</a:t>
            </a:r>
            <a:endParaRPr lang="en-US" sz="1313" dirty="0"/>
          </a:p>
        </p:txBody>
      </p:sp>
      <p:pic>
        <p:nvPicPr>
          <p:cNvPr id="28" name="Picture 27">
            <a:extLst>
              <a:ext uri="{FF2B5EF4-FFF2-40B4-BE49-F238E27FC236}">
                <a16:creationId xmlns:a16="http://schemas.microsoft.com/office/drawing/2014/main" id="{C7853D17-ADF5-1B58-13D9-17A3ED30857B}"/>
              </a:ext>
            </a:extLst>
          </p:cNvPr>
          <p:cNvPicPr>
            <a:picLocks noChangeAspect="1"/>
          </p:cNvPicPr>
          <p:nvPr/>
        </p:nvPicPr>
        <p:blipFill>
          <a:blip r:embed="rId3"/>
          <a:stretch>
            <a:fillRect/>
          </a:stretch>
        </p:blipFill>
        <p:spPr>
          <a:xfrm>
            <a:off x="12817642" y="7696200"/>
            <a:ext cx="1676400" cy="5334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990059"/>
            <a:ext cx="5670590" cy="708779"/>
          </a:xfrm>
          <a:prstGeom prst="rect">
            <a:avLst/>
          </a:prstGeom>
          <a:noFill/>
          <a:ln/>
        </p:spPr>
        <p:txBody>
          <a:bodyPr wrap="none" lIns="0" tIns="0" rIns="0" bIns="0" rtlCol="0" anchor="t"/>
          <a:lstStyle/>
          <a:p>
            <a:pPr>
              <a:lnSpc>
                <a:spcPts val="5550"/>
              </a:lnSpc>
            </a:pPr>
            <a:r>
              <a:rPr lang="en-US" sz="4450" dirty="0">
                <a:solidFill>
                  <a:srgbClr val="403CCF"/>
                </a:solidFill>
                <a:latin typeface="Libre Baskerville" pitchFamily="34" charset="0"/>
                <a:ea typeface="Libre Baskerville" pitchFamily="34" charset="-122"/>
                <a:cs typeface="Libre Baskerville" pitchFamily="34" charset="-120"/>
              </a:rPr>
              <a:t>Key References &amp; Acknowledgments</a:t>
            </a:r>
            <a:endParaRPr lang="en-US" sz="4450" dirty="0"/>
          </a:p>
          <a:p>
            <a:pPr marL="0" indent="0" algn="l">
              <a:lnSpc>
                <a:spcPts val="5550"/>
              </a:lnSpc>
              <a:buNone/>
            </a:pPr>
            <a:endParaRPr lang="en-US" sz="4450" dirty="0"/>
          </a:p>
        </p:txBody>
      </p:sp>
      <p:sp>
        <p:nvSpPr>
          <p:cNvPr id="4" name="Text 1"/>
          <p:cNvSpPr/>
          <p:nvPr/>
        </p:nvSpPr>
        <p:spPr>
          <a:xfrm>
            <a:off x="11001375" y="6448306"/>
            <a:ext cx="2835235" cy="354330"/>
          </a:xfrm>
          <a:prstGeom prst="rect">
            <a:avLst/>
          </a:prstGeom>
          <a:noFill/>
          <a:ln/>
        </p:spPr>
        <p:txBody>
          <a:bodyPr wrap="none" lIns="0" tIns="0" rIns="0" bIns="0" rtlCol="0" anchor="t"/>
          <a:lstStyle/>
          <a:p>
            <a:pPr marL="0" indent="0" algn="r">
              <a:lnSpc>
                <a:spcPts val="2750"/>
              </a:lnSpc>
              <a:buNone/>
            </a:pPr>
            <a:endParaRPr lang="en-US" sz="2200" dirty="0"/>
          </a:p>
        </p:txBody>
      </p:sp>
      <p:sp>
        <p:nvSpPr>
          <p:cNvPr id="5" name="Rectangle 4">
            <a:extLst>
              <a:ext uri="{FF2B5EF4-FFF2-40B4-BE49-F238E27FC236}">
                <a16:creationId xmlns:a16="http://schemas.microsoft.com/office/drawing/2014/main" id="{BD40E937-38EC-2CDC-872C-AEDA2508EC8E}"/>
              </a:ext>
            </a:extLst>
          </p:cNvPr>
          <p:cNvSpPr/>
          <p:nvPr/>
        </p:nvSpPr>
        <p:spPr>
          <a:xfrm>
            <a:off x="12861758" y="7700211"/>
            <a:ext cx="1672389" cy="52938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7" name="Rectangle 1">
            <a:extLst>
              <a:ext uri="{FF2B5EF4-FFF2-40B4-BE49-F238E27FC236}">
                <a16:creationId xmlns:a16="http://schemas.microsoft.com/office/drawing/2014/main" id="{9B394207-377A-0C31-D96E-FEDC80F7AEF8}"/>
              </a:ext>
            </a:extLst>
          </p:cNvPr>
          <p:cNvSpPr>
            <a:spLocks noChangeArrowheads="1"/>
          </p:cNvSpPr>
          <p:nvPr/>
        </p:nvSpPr>
        <p:spPr bwMode="auto">
          <a:xfrm>
            <a:off x="206185" y="2517413"/>
            <a:ext cx="13461689"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1. Kashyap, K., </a:t>
            </a:r>
            <a:r>
              <a:rPr kumimoji="0" lang="en-US" altLang="en-US" sz="1800" b="1" i="0" u="none" strike="noStrike" cap="none" normalizeH="0" baseline="0" dirty="0" err="1">
                <a:ln>
                  <a:noFill/>
                </a:ln>
                <a:solidFill>
                  <a:schemeClr val="tx1"/>
                </a:solidFill>
                <a:effectLst/>
                <a:latin typeface="Arial" panose="020B0604020202020204" pitchFamily="34" charset="0"/>
              </a:rPr>
              <a:t>Fargose</a:t>
            </a:r>
            <a:r>
              <a:rPr kumimoji="0" lang="en-US" altLang="en-US" sz="1800" b="1" i="0" u="none" strike="noStrike" cap="none" normalizeH="0" baseline="0" dirty="0">
                <a:ln>
                  <a:noFill/>
                </a:ln>
                <a:solidFill>
                  <a:schemeClr val="tx1"/>
                </a:solidFill>
                <a:effectLst/>
                <a:latin typeface="Arial" panose="020B0604020202020204" pitchFamily="34" charset="0"/>
              </a:rPr>
              <a:t>, S., Garg, M., &amp; Nair, S. (2025).</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1" u="none" strike="noStrike" cap="none" normalizeH="0" baseline="0" dirty="0">
                <a:ln>
                  <a:noFill/>
                </a:ln>
                <a:solidFill>
                  <a:schemeClr val="tx1"/>
                </a:solidFill>
                <a:effectLst/>
                <a:latin typeface="Arial" panose="020B0604020202020204" pitchFamily="34" charset="0"/>
              </a:rPr>
              <a:t>Dynamic Neural Style Transfer for Artistic Image Generation using VGG19.</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err="1">
                <a:ln>
                  <a:noFill/>
                </a:ln>
                <a:solidFill>
                  <a:schemeClr val="tx1"/>
                </a:solidFill>
                <a:effectLst/>
                <a:latin typeface="Arial" panose="020B0604020202020204" pitchFamily="34" charset="0"/>
              </a:rPr>
              <a:t>arXiv</a:t>
            </a:r>
            <a:r>
              <a:rPr kumimoji="0" lang="en-US" altLang="en-US" sz="1800" b="0" i="0" u="none" strike="noStrike" cap="none" normalizeH="0" baseline="0" dirty="0">
                <a:ln>
                  <a:noFill/>
                </a:ln>
                <a:solidFill>
                  <a:schemeClr val="tx1"/>
                </a:solidFill>
                <a:effectLst/>
                <a:latin typeface="Arial" panose="020B0604020202020204" pitchFamily="34" charset="0"/>
              </a:rPr>
              <a:t> preprint arXiv:2501.09420.</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hlinkClick r:id="rId3"/>
              </a:rPr>
              <a:t>https://arxiv.org/abs/2501.09420</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This paper introduces a neural style transfer system utilizing the VGG19 model for feature extraction, enabling high-quality, flexible stylization without compromising content integrity</a:t>
            </a:r>
          </a:p>
        </p:txBody>
      </p:sp>
      <p:sp>
        <p:nvSpPr>
          <p:cNvPr id="9" name="Rectangle 3">
            <a:extLst>
              <a:ext uri="{FF2B5EF4-FFF2-40B4-BE49-F238E27FC236}">
                <a16:creationId xmlns:a16="http://schemas.microsoft.com/office/drawing/2014/main" id="{3EAFFC9C-E577-A2D8-9CDE-1C8178A9DF60}"/>
              </a:ext>
            </a:extLst>
          </p:cNvPr>
          <p:cNvSpPr>
            <a:spLocks noChangeArrowheads="1"/>
          </p:cNvSpPr>
          <p:nvPr/>
        </p:nvSpPr>
        <p:spPr bwMode="auto">
          <a:xfrm>
            <a:off x="206185" y="4535068"/>
            <a:ext cx="13377468"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2. </a:t>
            </a:r>
            <a:r>
              <a:rPr kumimoji="0" lang="en-US" altLang="en-US" sz="1800" b="1" i="0" u="none" strike="noStrike" cap="none" normalizeH="0" baseline="0" dirty="0" err="1">
                <a:ln>
                  <a:noFill/>
                </a:ln>
                <a:solidFill>
                  <a:schemeClr val="tx1"/>
                </a:solidFill>
                <a:effectLst/>
                <a:latin typeface="Arial" panose="020B0604020202020204" pitchFamily="34" charset="0"/>
              </a:rPr>
              <a:t>Gatys</a:t>
            </a:r>
            <a:r>
              <a:rPr kumimoji="0" lang="en-US" altLang="en-US" sz="1800" b="1" i="0" u="none" strike="noStrike" cap="none" normalizeH="0" baseline="0" dirty="0">
                <a:ln>
                  <a:noFill/>
                </a:ln>
                <a:solidFill>
                  <a:schemeClr val="tx1"/>
                </a:solidFill>
                <a:effectLst/>
                <a:latin typeface="Arial" panose="020B0604020202020204" pitchFamily="34" charset="0"/>
              </a:rPr>
              <a:t>, L. A., Ecker, A. S., &amp; Bethge, M. (2015).</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1" u="none" strike="noStrike" cap="none" normalizeH="0" baseline="0" dirty="0">
                <a:ln>
                  <a:noFill/>
                </a:ln>
                <a:solidFill>
                  <a:schemeClr val="tx1"/>
                </a:solidFill>
                <a:effectLst/>
                <a:latin typeface="Arial" panose="020B0604020202020204" pitchFamily="34" charset="0"/>
              </a:rPr>
              <a:t>A Neural Algorithm of Artistic Style.</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err="1">
                <a:ln>
                  <a:noFill/>
                </a:ln>
                <a:solidFill>
                  <a:schemeClr val="tx1"/>
                </a:solidFill>
                <a:effectLst/>
                <a:latin typeface="Arial" panose="020B0604020202020204" pitchFamily="34" charset="0"/>
              </a:rPr>
              <a:t>arXiv</a:t>
            </a:r>
            <a:r>
              <a:rPr kumimoji="0" lang="en-US" altLang="en-US" sz="1800" b="0" i="0" u="none" strike="noStrike" cap="none" normalizeH="0" baseline="0" dirty="0">
                <a:ln>
                  <a:noFill/>
                </a:ln>
                <a:solidFill>
                  <a:schemeClr val="tx1"/>
                </a:solidFill>
                <a:effectLst/>
                <a:latin typeface="Arial" panose="020B0604020202020204" pitchFamily="34" charset="0"/>
              </a:rPr>
              <a:t> preprint arXiv:1508.06576.</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hlinkClick r:id="rId4"/>
              </a:rPr>
              <a:t>https://arxiv.org/abs/1508.06576</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This seminal work presents a neural algorithm that separates and recombines content and style of arbitrary images, laying the foundation for neural style transfer techniques.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4731F-3432-F96F-C7C0-8DC57C3E86FC}"/>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69019784-0EBE-6BD3-DF2B-1B81CF4B1540}"/>
              </a:ext>
            </a:extLst>
          </p:cNvPr>
          <p:cNvSpPr/>
          <p:nvPr/>
        </p:nvSpPr>
        <p:spPr>
          <a:xfrm>
            <a:off x="3092117" y="311774"/>
            <a:ext cx="9071957" cy="1417558"/>
          </a:xfrm>
          <a:prstGeom prst="rect">
            <a:avLst/>
          </a:prstGeom>
          <a:noFill/>
          <a:ln/>
        </p:spPr>
        <p:txBody>
          <a:bodyPr wrap="square" lIns="0" tIns="0" rIns="0" bIns="0" rtlCol="0" anchor="t"/>
          <a:lstStyle/>
          <a:p>
            <a:pPr marL="0" indent="0" algn="l">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What is Neural Style Transfer?</a:t>
            </a:r>
            <a:endParaRPr lang="en-US" sz="4450" dirty="0"/>
          </a:p>
        </p:txBody>
      </p:sp>
      <p:sp>
        <p:nvSpPr>
          <p:cNvPr id="4" name="Text 1">
            <a:extLst>
              <a:ext uri="{FF2B5EF4-FFF2-40B4-BE49-F238E27FC236}">
                <a16:creationId xmlns:a16="http://schemas.microsoft.com/office/drawing/2014/main" id="{6A88F08E-BFDA-DACF-F430-9A81E9236F5F}"/>
              </a:ext>
            </a:extLst>
          </p:cNvPr>
          <p:cNvSpPr/>
          <p:nvPr/>
        </p:nvSpPr>
        <p:spPr>
          <a:xfrm>
            <a:off x="309741" y="1395140"/>
            <a:ext cx="14010918" cy="6377260"/>
          </a:xfrm>
          <a:prstGeom prst="rect">
            <a:avLst/>
          </a:prstGeom>
          <a:noFill/>
          <a:ln/>
        </p:spPr>
        <p:txBody>
          <a:bodyPr wrap="square" lIns="0" tIns="0" rIns="0" bIns="0" rtlCol="0" anchor="t"/>
          <a:lstStyle/>
          <a:p>
            <a:pPr>
              <a:buNone/>
            </a:pPr>
            <a:r>
              <a:rPr lang="en-US" sz="2400" dirty="0"/>
              <a:t>The underlying technique involves using pre-trained CNNs, like the VGG-19 network, to extract hierarchical features from both the content and style images. </a:t>
            </a:r>
          </a:p>
          <a:p>
            <a:pPr>
              <a:buNone/>
            </a:pPr>
            <a:endParaRPr lang="en-US" sz="2400" dirty="0"/>
          </a:p>
          <a:p>
            <a:pPr>
              <a:buNone/>
            </a:pPr>
            <a:r>
              <a:rPr lang="en-US" sz="2400" dirty="0"/>
              <a:t>The content image is analyzed to capture the high-level semantic information, such as objects and their arrangement, while the style image is analyzed to extract low-level patterns, such as textures, color distributions, and brushstroke patterns. </a:t>
            </a:r>
          </a:p>
          <a:p>
            <a:pPr>
              <a:buNone/>
            </a:pPr>
            <a:r>
              <a:rPr lang="en-US" sz="2400" dirty="0"/>
              <a:t>These features are then compared using a loss function that balances the content loss (which ensures that the output image remains faithful to the original content) and the style loss (which ensures that the output resembles the style image in terms of texture and patterns).</a:t>
            </a:r>
          </a:p>
          <a:p>
            <a:pPr>
              <a:buNone/>
            </a:pPr>
            <a:endParaRPr lang="en-US" sz="2400" dirty="0"/>
          </a:p>
          <a:p>
            <a:r>
              <a:rPr lang="en-US" sz="2400" dirty="0"/>
              <a:t>Through iterative optimization, the algorithm adjusts a randomly initialized image to minimize these losses, resulting in a final image that blends the content of one image with the artistic style of another. </a:t>
            </a:r>
          </a:p>
          <a:p>
            <a:endParaRPr lang="en-US" sz="2400" dirty="0"/>
          </a:p>
          <a:p>
            <a:r>
              <a:rPr lang="en-US" sz="2400" dirty="0"/>
              <a:t>This method is not limited to static images—recent advancements in neural style transfer have enabled real-time applications for video processing, allowing dynamic scenes to adopt artistic styles frame by frame. Neural style transfer has thus found applications across a wide range of fields, from digital art creation and graphic design to data augmentation and image synthesis, offering unprecedented creative freedom in visual content creation.</a:t>
            </a:r>
          </a:p>
        </p:txBody>
      </p:sp>
      <p:pic>
        <p:nvPicPr>
          <p:cNvPr id="9" name="Picture 8">
            <a:extLst>
              <a:ext uri="{FF2B5EF4-FFF2-40B4-BE49-F238E27FC236}">
                <a16:creationId xmlns:a16="http://schemas.microsoft.com/office/drawing/2014/main" id="{5C1BC52C-1951-1A8B-E147-5D212F137012}"/>
              </a:ext>
            </a:extLst>
          </p:cNvPr>
          <p:cNvPicPr>
            <a:picLocks noChangeAspect="1"/>
          </p:cNvPicPr>
          <p:nvPr/>
        </p:nvPicPr>
        <p:blipFill>
          <a:blip r:embed="rId3"/>
          <a:stretch>
            <a:fillRect/>
          </a:stretch>
        </p:blipFill>
        <p:spPr>
          <a:xfrm>
            <a:off x="12829674" y="7589921"/>
            <a:ext cx="1676400" cy="533400"/>
          </a:xfrm>
          <a:prstGeom prst="rect">
            <a:avLst/>
          </a:prstGeom>
        </p:spPr>
      </p:pic>
    </p:spTree>
    <p:extLst>
      <p:ext uri="{BB962C8B-B14F-4D97-AF65-F5344CB8AC3E}">
        <p14:creationId xmlns:p14="http://schemas.microsoft.com/office/powerpoint/2010/main" val="2903436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45794-3E64-9FBE-F6C6-BC0445701582}"/>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B5019B82-0C62-3ADC-F968-88967D656E09}"/>
              </a:ext>
            </a:extLst>
          </p:cNvPr>
          <p:cNvSpPr/>
          <p:nvPr/>
        </p:nvSpPr>
        <p:spPr>
          <a:xfrm>
            <a:off x="4860759" y="308559"/>
            <a:ext cx="9071957" cy="1417558"/>
          </a:xfrm>
          <a:prstGeom prst="rect">
            <a:avLst/>
          </a:prstGeom>
          <a:noFill/>
          <a:ln/>
        </p:spPr>
        <p:txBody>
          <a:bodyPr wrap="square" lIns="0" tIns="0" rIns="0" bIns="0" rtlCol="0" anchor="t"/>
          <a:lstStyle/>
          <a:p>
            <a:pPr marL="0" indent="0" algn="l">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What is a CNN?</a:t>
            </a:r>
            <a:endParaRPr lang="en-US" sz="4450" dirty="0"/>
          </a:p>
        </p:txBody>
      </p:sp>
      <p:pic>
        <p:nvPicPr>
          <p:cNvPr id="9" name="Picture 8">
            <a:extLst>
              <a:ext uri="{FF2B5EF4-FFF2-40B4-BE49-F238E27FC236}">
                <a16:creationId xmlns:a16="http://schemas.microsoft.com/office/drawing/2014/main" id="{19FEDC73-C0A0-F376-C215-B555BFBD5DCA}"/>
              </a:ext>
            </a:extLst>
          </p:cNvPr>
          <p:cNvPicPr>
            <a:picLocks noChangeAspect="1"/>
          </p:cNvPicPr>
          <p:nvPr/>
        </p:nvPicPr>
        <p:blipFill>
          <a:blip r:embed="rId3"/>
          <a:stretch>
            <a:fillRect/>
          </a:stretch>
        </p:blipFill>
        <p:spPr>
          <a:xfrm>
            <a:off x="12829674" y="7589921"/>
            <a:ext cx="1676400" cy="533400"/>
          </a:xfrm>
          <a:prstGeom prst="rect">
            <a:avLst/>
          </a:prstGeom>
        </p:spPr>
      </p:pic>
      <p:sp>
        <p:nvSpPr>
          <p:cNvPr id="5" name="Rectangle 2">
            <a:extLst>
              <a:ext uri="{FF2B5EF4-FFF2-40B4-BE49-F238E27FC236}">
                <a16:creationId xmlns:a16="http://schemas.microsoft.com/office/drawing/2014/main" id="{F6002237-31D7-1CA1-5315-AD21E4F1B16D}"/>
              </a:ext>
            </a:extLst>
          </p:cNvPr>
          <p:cNvSpPr>
            <a:spLocks noChangeArrowheads="1"/>
          </p:cNvSpPr>
          <p:nvPr/>
        </p:nvSpPr>
        <p:spPr bwMode="auto">
          <a:xfrm>
            <a:off x="463142" y="1677491"/>
            <a:ext cx="13704116"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ctr"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CNNs are a </a:t>
            </a:r>
            <a:r>
              <a:rPr kumimoji="0" lang="en-US" altLang="en-US" sz="1800" b="1" i="1" u="none" strike="noStrike" cap="none" normalizeH="0" baseline="0" dirty="0">
                <a:ln>
                  <a:noFill/>
                </a:ln>
                <a:solidFill>
                  <a:schemeClr val="tx1"/>
                </a:solidFill>
                <a:effectLst/>
                <a:latin typeface="Arial" panose="020B0604020202020204" pitchFamily="34" charset="0"/>
              </a:rPr>
              <a:t>class</a:t>
            </a:r>
            <a:r>
              <a:rPr kumimoji="0" lang="en-US" altLang="en-US" sz="1800" b="0" i="0" u="none" strike="noStrike" cap="none" normalizeH="0" baseline="0" dirty="0">
                <a:ln>
                  <a:noFill/>
                </a:ln>
                <a:solidFill>
                  <a:schemeClr val="tx1"/>
                </a:solidFill>
                <a:effectLst/>
                <a:latin typeface="Arial" panose="020B0604020202020204" pitchFamily="34" charset="0"/>
              </a:rPr>
              <a:t> of deep learning algorithms specifically designed for processing and analyzing visual data.</a:t>
            </a:r>
          </a:p>
          <a:p>
            <a:pPr marL="285750" marR="0" lvl="0" indent="-285750" algn="ctr"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Layers</a:t>
            </a:r>
            <a:r>
              <a:rPr kumimoji="0" lang="en-US" altLang="en-US" sz="1800" b="0" i="0" u="none" strike="noStrike" cap="none" normalizeH="0" baseline="0" dirty="0">
                <a:ln>
                  <a:noFill/>
                </a:ln>
                <a:solidFill>
                  <a:schemeClr val="tx1"/>
                </a:solidFill>
                <a:effectLst/>
                <a:latin typeface="Arial" panose="020B0604020202020204" pitchFamily="34" charset="0"/>
              </a:rPr>
              <a:t>: A CNN typically consists of several types of layers: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Convolutional Layers</a:t>
            </a:r>
            <a:r>
              <a:rPr kumimoji="0" lang="en-US" altLang="en-US" sz="1800" b="0" i="0" u="none" strike="noStrike" cap="none" normalizeH="0" baseline="0" dirty="0">
                <a:ln>
                  <a:noFill/>
                </a:ln>
                <a:solidFill>
                  <a:schemeClr val="tx1"/>
                </a:solidFill>
                <a:effectLst/>
                <a:latin typeface="Arial" panose="020B0604020202020204" pitchFamily="34" charset="0"/>
              </a:rPr>
              <a:t>: These layers apply filters (kernels) to the input image to detect features like edges, textures, and patterns.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Pooling Layers</a:t>
            </a:r>
            <a:r>
              <a:rPr kumimoji="0" lang="en-US" altLang="en-US" sz="1800" b="0" i="0" u="none" strike="noStrike" cap="none" normalizeH="0" baseline="0" dirty="0">
                <a:ln>
                  <a:noFill/>
                </a:ln>
                <a:solidFill>
                  <a:schemeClr val="tx1"/>
                </a:solidFill>
                <a:effectLst/>
                <a:latin typeface="Arial" panose="020B0604020202020204" pitchFamily="34" charset="0"/>
              </a:rPr>
              <a:t>: These layers </a:t>
            </a:r>
            <a:r>
              <a:rPr kumimoji="0" lang="en-US" altLang="en-US" sz="1800" b="0" i="0" u="none" strike="noStrike" cap="none" normalizeH="0" baseline="0" dirty="0" err="1">
                <a:ln>
                  <a:noFill/>
                </a:ln>
                <a:solidFill>
                  <a:schemeClr val="tx1"/>
                </a:solidFill>
                <a:effectLst/>
                <a:latin typeface="Arial" panose="020B0604020202020204" pitchFamily="34" charset="0"/>
              </a:rPr>
              <a:t>downsample</a:t>
            </a:r>
            <a:r>
              <a:rPr kumimoji="0" lang="en-US" altLang="en-US" sz="1800" b="0" i="0" u="none" strike="noStrike" cap="none" normalizeH="0" baseline="0" dirty="0">
                <a:ln>
                  <a:noFill/>
                </a:ln>
                <a:solidFill>
                  <a:schemeClr val="tx1"/>
                </a:solidFill>
                <a:effectLst/>
                <a:latin typeface="Arial" panose="020B0604020202020204" pitchFamily="34" charset="0"/>
              </a:rPr>
              <a:t> the image, reducing its dimensions and computational complexity while retaining important features.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Fully Connected Layers</a:t>
            </a:r>
            <a:r>
              <a:rPr kumimoji="0" lang="en-US" altLang="en-US" sz="1800" b="0" i="0" u="none" strike="noStrike" cap="none" normalizeH="0" baseline="0" dirty="0">
                <a:ln>
                  <a:noFill/>
                </a:ln>
                <a:solidFill>
                  <a:schemeClr val="tx1"/>
                </a:solidFill>
                <a:effectLst/>
                <a:latin typeface="Arial" panose="020B0604020202020204" pitchFamily="34" charset="0"/>
              </a:rPr>
              <a:t>: These layers connect all the neurons and make final predictions or classifications based on the extracted features.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Feature Extraction</a:t>
            </a:r>
            <a:r>
              <a:rPr kumimoji="0" lang="en-US" altLang="en-US" sz="1800" b="0" i="0" u="none" strike="noStrike" cap="none" normalizeH="0" baseline="0" dirty="0">
                <a:ln>
                  <a:noFill/>
                </a:ln>
                <a:solidFill>
                  <a:schemeClr val="tx1"/>
                </a:solidFill>
                <a:effectLst/>
                <a:latin typeface="Arial" panose="020B0604020202020204" pitchFamily="34" charset="0"/>
              </a:rPr>
              <a:t>: CNNs automatically learn spatial hierarchies of features from the data. Early layers detect simple features (e.g., edges), while deeper layers capture more complex patterns (e.g., shapes, objects).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Training</a:t>
            </a:r>
            <a:r>
              <a:rPr kumimoji="0" lang="en-US" altLang="en-US" sz="1800" b="0" i="0" u="none" strike="noStrike" cap="none" normalizeH="0" baseline="0" dirty="0">
                <a:ln>
                  <a:noFill/>
                </a:ln>
                <a:solidFill>
                  <a:schemeClr val="tx1"/>
                </a:solidFill>
                <a:effectLst/>
                <a:latin typeface="Arial" panose="020B0604020202020204" pitchFamily="34" charset="0"/>
              </a:rPr>
              <a:t>: CNNs are trained using backpropagation and gradient descent to minimize a loss function, allowing the model to learn the optimal weights for accurate predictions.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Applications</a:t>
            </a:r>
            <a:r>
              <a:rPr kumimoji="0" lang="en-US" altLang="en-US" sz="1800" b="0" i="0" u="none" strike="noStrike" cap="none" normalizeH="0" baseline="0" dirty="0">
                <a:ln>
                  <a:noFill/>
                </a:ln>
                <a:solidFill>
                  <a:schemeClr val="tx1"/>
                </a:solidFill>
                <a:effectLst/>
                <a:latin typeface="Arial" panose="020B0604020202020204" pitchFamily="34" charset="0"/>
              </a:rPr>
              <a:t>: CNNs are widely used in image classification, object detection, facial recognition, medical imaging, and autonomous vehicles.</a:t>
            </a:r>
          </a:p>
        </p:txBody>
      </p:sp>
    </p:spTree>
    <p:extLst>
      <p:ext uri="{BB962C8B-B14F-4D97-AF65-F5344CB8AC3E}">
        <p14:creationId xmlns:p14="http://schemas.microsoft.com/office/powerpoint/2010/main" val="1628872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3BB40-434B-A229-9215-C8FC3B053FEF}"/>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EA9C108E-BC05-1860-AB8A-5B90BBC83D21}"/>
              </a:ext>
            </a:extLst>
          </p:cNvPr>
          <p:cNvSpPr/>
          <p:nvPr/>
        </p:nvSpPr>
        <p:spPr>
          <a:xfrm>
            <a:off x="4860759" y="308559"/>
            <a:ext cx="9071957" cy="1417558"/>
          </a:xfrm>
          <a:prstGeom prst="rect">
            <a:avLst/>
          </a:prstGeom>
          <a:noFill/>
          <a:ln/>
        </p:spPr>
        <p:txBody>
          <a:bodyPr wrap="square" lIns="0" tIns="0" rIns="0" bIns="0" rtlCol="0" anchor="t"/>
          <a:lstStyle/>
          <a:p>
            <a:pPr marL="0" indent="0" algn="l">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What is a CNN?</a:t>
            </a:r>
            <a:endParaRPr lang="en-US" sz="4450" dirty="0"/>
          </a:p>
        </p:txBody>
      </p:sp>
      <p:pic>
        <p:nvPicPr>
          <p:cNvPr id="9" name="Picture 8">
            <a:extLst>
              <a:ext uri="{FF2B5EF4-FFF2-40B4-BE49-F238E27FC236}">
                <a16:creationId xmlns:a16="http://schemas.microsoft.com/office/drawing/2014/main" id="{BACE3A12-5802-AB32-9DF8-E2F522210114}"/>
              </a:ext>
            </a:extLst>
          </p:cNvPr>
          <p:cNvPicPr>
            <a:picLocks noChangeAspect="1"/>
          </p:cNvPicPr>
          <p:nvPr/>
        </p:nvPicPr>
        <p:blipFill>
          <a:blip r:embed="rId3"/>
          <a:stretch>
            <a:fillRect/>
          </a:stretch>
        </p:blipFill>
        <p:spPr>
          <a:xfrm>
            <a:off x="12829674" y="7589921"/>
            <a:ext cx="1676400" cy="533400"/>
          </a:xfrm>
          <a:prstGeom prst="rect">
            <a:avLst/>
          </a:prstGeom>
        </p:spPr>
      </p:pic>
      <p:pic>
        <p:nvPicPr>
          <p:cNvPr id="4" name="Picture 3">
            <a:extLst>
              <a:ext uri="{FF2B5EF4-FFF2-40B4-BE49-F238E27FC236}">
                <a16:creationId xmlns:a16="http://schemas.microsoft.com/office/drawing/2014/main" id="{5049AD34-A695-E6B1-3895-ED04DE7DE021}"/>
              </a:ext>
            </a:extLst>
          </p:cNvPr>
          <p:cNvPicPr>
            <a:picLocks noChangeAspect="1"/>
          </p:cNvPicPr>
          <p:nvPr/>
        </p:nvPicPr>
        <p:blipFill>
          <a:blip r:embed="rId4"/>
          <a:stretch>
            <a:fillRect/>
          </a:stretch>
        </p:blipFill>
        <p:spPr>
          <a:xfrm>
            <a:off x="1800726" y="1726117"/>
            <a:ext cx="11440472" cy="5116930"/>
          </a:xfrm>
          <a:prstGeom prst="rect">
            <a:avLst/>
          </a:prstGeom>
        </p:spPr>
      </p:pic>
    </p:spTree>
    <p:extLst>
      <p:ext uri="{BB962C8B-B14F-4D97-AF65-F5344CB8AC3E}">
        <p14:creationId xmlns:p14="http://schemas.microsoft.com/office/powerpoint/2010/main" val="1703993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538943" y="1175147"/>
            <a:ext cx="5667316" cy="1063169"/>
          </a:xfrm>
          <a:prstGeom prst="rect">
            <a:avLst/>
          </a:prstGeom>
          <a:noFill/>
          <a:ln/>
        </p:spPr>
        <p:txBody>
          <a:bodyPr wrap="square" lIns="0" tIns="0" rIns="0" bIns="0" rtlCol="0" anchor="t"/>
          <a:lstStyle/>
          <a:p>
            <a:pPr>
              <a:lnSpc>
                <a:spcPts val="4163"/>
              </a:lnSpc>
            </a:pPr>
            <a:r>
              <a:rPr lang="en-US" sz="3338" dirty="0">
                <a:solidFill>
                  <a:srgbClr val="403CCF"/>
                </a:solidFill>
                <a:latin typeface="Libre Baskerville" pitchFamily="34" charset="0"/>
                <a:ea typeface="Libre Baskerville" pitchFamily="34" charset="-122"/>
                <a:cs typeface="Libre Baskerville" pitchFamily="34" charset="-120"/>
              </a:rPr>
              <a:t>VGG-19 Architecture Overview</a:t>
            </a:r>
            <a:endParaRPr lang="en-US" sz="3338" dirty="0"/>
          </a:p>
        </p:txBody>
      </p:sp>
      <p:sp>
        <p:nvSpPr>
          <p:cNvPr id="4" name="Shape 1"/>
          <p:cNvSpPr/>
          <p:nvPr/>
        </p:nvSpPr>
        <p:spPr>
          <a:xfrm>
            <a:off x="6730306" y="2493437"/>
            <a:ext cx="22860" cy="3280856"/>
          </a:xfrm>
          <a:prstGeom prst="roundRect">
            <a:avLst>
              <a:gd name="adj" fmla="val 111628"/>
            </a:avLst>
          </a:prstGeom>
          <a:solidFill>
            <a:srgbClr val="D0CED9"/>
          </a:solidFill>
          <a:ln/>
        </p:spPr>
      </p:sp>
      <p:sp>
        <p:nvSpPr>
          <p:cNvPr id="5" name="Shape 2"/>
          <p:cNvSpPr/>
          <p:nvPr/>
        </p:nvSpPr>
        <p:spPr>
          <a:xfrm>
            <a:off x="6898809" y="2864733"/>
            <a:ext cx="510332" cy="22860"/>
          </a:xfrm>
          <a:prstGeom prst="roundRect">
            <a:avLst>
              <a:gd name="adj" fmla="val 111628"/>
            </a:avLst>
          </a:prstGeom>
          <a:solidFill>
            <a:srgbClr val="D0CED9"/>
          </a:solidFill>
          <a:ln/>
        </p:spPr>
      </p:sp>
      <p:sp>
        <p:nvSpPr>
          <p:cNvPr id="6" name="Shape 3"/>
          <p:cNvSpPr/>
          <p:nvPr/>
        </p:nvSpPr>
        <p:spPr>
          <a:xfrm>
            <a:off x="6538942" y="2684800"/>
            <a:ext cx="382727" cy="382727"/>
          </a:xfrm>
          <a:prstGeom prst="roundRect">
            <a:avLst>
              <a:gd name="adj" fmla="val 6667"/>
            </a:avLst>
          </a:prstGeom>
          <a:solidFill>
            <a:srgbClr val="EAE8F3"/>
          </a:solidFill>
          <a:ln/>
        </p:spPr>
      </p:sp>
      <p:sp>
        <p:nvSpPr>
          <p:cNvPr id="7" name="Text 4"/>
          <p:cNvSpPr/>
          <p:nvPr/>
        </p:nvSpPr>
        <p:spPr>
          <a:xfrm>
            <a:off x="6602745" y="2716679"/>
            <a:ext cx="255122" cy="318968"/>
          </a:xfrm>
          <a:prstGeom prst="rect">
            <a:avLst/>
          </a:prstGeom>
          <a:noFill/>
          <a:ln/>
        </p:spPr>
        <p:txBody>
          <a:bodyPr wrap="none" lIns="0" tIns="0" rIns="0" bIns="0" rtlCol="0" anchor="t"/>
          <a:lstStyle/>
          <a:p>
            <a:pPr algn="ctr">
              <a:lnSpc>
                <a:spcPts val="1988"/>
              </a:lnSpc>
            </a:pPr>
            <a:r>
              <a:rPr lang="en-US" sz="1988" dirty="0">
                <a:solidFill>
                  <a:srgbClr val="49495A"/>
                </a:solidFill>
                <a:latin typeface="Libre Baskerville" pitchFamily="34" charset="0"/>
                <a:ea typeface="Libre Baskerville" pitchFamily="34" charset="-122"/>
                <a:cs typeface="Libre Baskerville" pitchFamily="34" charset="-120"/>
              </a:rPr>
              <a:t>1</a:t>
            </a:r>
            <a:endParaRPr lang="en-US" sz="1988" dirty="0"/>
          </a:p>
        </p:txBody>
      </p:sp>
      <p:sp>
        <p:nvSpPr>
          <p:cNvPr id="8" name="Text 5"/>
          <p:cNvSpPr/>
          <p:nvPr/>
        </p:nvSpPr>
        <p:spPr>
          <a:xfrm>
            <a:off x="7580858" y="2663547"/>
            <a:ext cx="2624525" cy="265748"/>
          </a:xfrm>
          <a:prstGeom prst="rect">
            <a:avLst/>
          </a:prstGeom>
          <a:noFill/>
          <a:ln/>
        </p:spPr>
        <p:txBody>
          <a:bodyPr wrap="none" lIns="0" tIns="0" rIns="0" bIns="0" rtlCol="0" anchor="t"/>
          <a:lstStyle/>
          <a:p>
            <a:pPr>
              <a:lnSpc>
                <a:spcPts val="2063"/>
              </a:lnSpc>
            </a:pPr>
            <a:r>
              <a:rPr lang="en-US" sz="1650" dirty="0">
                <a:solidFill>
                  <a:srgbClr val="49495A"/>
                </a:solidFill>
                <a:latin typeface="Libre Baskerville" pitchFamily="34" charset="0"/>
                <a:ea typeface="Libre Baskerville" pitchFamily="34" charset="-122"/>
                <a:cs typeface="Libre Baskerville" pitchFamily="34" charset="-120"/>
              </a:rPr>
              <a:t>16 Convolutional Layers</a:t>
            </a:r>
            <a:endParaRPr lang="en-US" sz="1650" dirty="0"/>
          </a:p>
        </p:txBody>
      </p:sp>
      <p:sp>
        <p:nvSpPr>
          <p:cNvPr id="9" name="Text 6"/>
          <p:cNvSpPr/>
          <p:nvPr/>
        </p:nvSpPr>
        <p:spPr>
          <a:xfrm>
            <a:off x="7580859" y="3031362"/>
            <a:ext cx="4625399" cy="272177"/>
          </a:xfrm>
          <a:prstGeom prst="rect">
            <a:avLst/>
          </a:prstGeom>
          <a:noFill/>
          <a:ln/>
        </p:spPr>
        <p:txBody>
          <a:bodyPr wrap="none" lIns="0" tIns="0" rIns="0" bIns="0" rtlCol="0" anchor="t"/>
          <a:lstStyle/>
          <a:p>
            <a:pPr>
              <a:lnSpc>
                <a:spcPts val="2138"/>
              </a:lnSpc>
            </a:pPr>
            <a:r>
              <a:rPr lang="en-US" sz="1313" dirty="0">
                <a:solidFill>
                  <a:srgbClr val="49495A"/>
                </a:solidFill>
                <a:latin typeface="Open Sans" pitchFamily="34" charset="0"/>
                <a:ea typeface="Open Sans" pitchFamily="34" charset="-122"/>
                <a:cs typeface="Open Sans" pitchFamily="34" charset="-120"/>
              </a:rPr>
              <a:t>Extract features using 3x3 filters.</a:t>
            </a:r>
            <a:endParaRPr lang="en-US" sz="1313" dirty="0"/>
          </a:p>
        </p:txBody>
      </p:sp>
      <p:sp>
        <p:nvSpPr>
          <p:cNvPr id="10" name="Shape 7"/>
          <p:cNvSpPr/>
          <p:nvPr/>
        </p:nvSpPr>
        <p:spPr>
          <a:xfrm>
            <a:off x="6898809" y="4015055"/>
            <a:ext cx="510332" cy="22860"/>
          </a:xfrm>
          <a:prstGeom prst="roundRect">
            <a:avLst>
              <a:gd name="adj" fmla="val 111628"/>
            </a:avLst>
          </a:prstGeom>
          <a:solidFill>
            <a:srgbClr val="D0CED9"/>
          </a:solidFill>
          <a:ln/>
        </p:spPr>
      </p:sp>
      <p:sp>
        <p:nvSpPr>
          <p:cNvPr id="11" name="Shape 8"/>
          <p:cNvSpPr/>
          <p:nvPr/>
        </p:nvSpPr>
        <p:spPr>
          <a:xfrm>
            <a:off x="6538942" y="3835122"/>
            <a:ext cx="382727" cy="382727"/>
          </a:xfrm>
          <a:prstGeom prst="roundRect">
            <a:avLst>
              <a:gd name="adj" fmla="val 6667"/>
            </a:avLst>
          </a:prstGeom>
          <a:solidFill>
            <a:srgbClr val="EAE8F3"/>
          </a:solidFill>
          <a:ln/>
        </p:spPr>
      </p:sp>
      <p:sp>
        <p:nvSpPr>
          <p:cNvPr id="12" name="Text 9"/>
          <p:cNvSpPr/>
          <p:nvPr/>
        </p:nvSpPr>
        <p:spPr>
          <a:xfrm>
            <a:off x="6602745" y="3867002"/>
            <a:ext cx="255122" cy="318968"/>
          </a:xfrm>
          <a:prstGeom prst="rect">
            <a:avLst/>
          </a:prstGeom>
          <a:noFill/>
          <a:ln/>
        </p:spPr>
        <p:txBody>
          <a:bodyPr wrap="none" lIns="0" tIns="0" rIns="0" bIns="0" rtlCol="0" anchor="t"/>
          <a:lstStyle/>
          <a:p>
            <a:pPr algn="ctr">
              <a:lnSpc>
                <a:spcPts val="1988"/>
              </a:lnSpc>
            </a:pPr>
            <a:r>
              <a:rPr lang="en-US" sz="1988" dirty="0">
                <a:solidFill>
                  <a:srgbClr val="49495A"/>
                </a:solidFill>
                <a:latin typeface="Libre Baskerville" pitchFamily="34" charset="0"/>
                <a:ea typeface="Libre Baskerville" pitchFamily="34" charset="-122"/>
                <a:cs typeface="Libre Baskerville" pitchFamily="34" charset="-120"/>
              </a:rPr>
              <a:t>2</a:t>
            </a:r>
            <a:endParaRPr lang="en-US" sz="1988" dirty="0"/>
          </a:p>
        </p:txBody>
      </p:sp>
      <p:sp>
        <p:nvSpPr>
          <p:cNvPr id="13" name="Text 10"/>
          <p:cNvSpPr/>
          <p:nvPr/>
        </p:nvSpPr>
        <p:spPr>
          <a:xfrm>
            <a:off x="7580859" y="3813869"/>
            <a:ext cx="2178844" cy="265748"/>
          </a:xfrm>
          <a:prstGeom prst="rect">
            <a:avLst/>
          </a:prstGeom>
          <a:noFill/>
          <a:ln/>
        </p:spPr>
        <p:txBody>
          <a:bodyPr wrap="none" lIns="0" tIns="0" rIns="0" bIns="0" rtlCol="0" anchor="t"/>
          <a:lstStyle/>
          <a:p>
            <a:pPr>
              <a:lnSpc>
                <a:spcPts val="2063"/>
              </a:lnSpc>
            </a:pPr>
            <a:r>
              <a:rPr lang="en-US" sz="1650" dirty="0">
                <a:solidFill>
                  <a:srgbClr val="49495A"/>
                </a:solidFill>
                <a:latin typeface="Libre Baskerville" pitchFamily="34" charset="0"/>
                <a:ea typeface="Libre Baskerville" pitchFamily="34" charset="-122"/>
                <a:cs typeface="Libre Baskerville" pitchFamily="34" charset="-120"/>
              </a:rPr>
              <a:t>Max-Pooling Layers</a:t>
            </a:r>
            <a:endParaRPr lang="en-US" sz="1650" dirty="0"/>
          </a:p>
        </p:txBody>
      </p:sp>
      <p:sp>
        <p:nvSpPr>
          <p:cNvPr id="14" name="Text 11"/>
          <p:cNvSpPr/>
          <p:nvPr/>
        </p:nvSpPr>
        <p:spPr>
          <a:xfrm>
            <a:off x="7580859" y="4181684"/>
            <a:ext cx="4625399" cy="272177"/>
          </a:xfrm>
          <a:prstGeom prst="rect">
            <a:avLst/>
          </a:prstGeom>
          <a:noFill/>
          <a:ln/>
        </p:spPr>
        <p:txBody>
          <a:bodyPr wrap="none" lIns="0" tIns="0" rIns="0" bIns="0" rtlCol="0" anchor="t"/>
          <a:lstStyle/>
          <a:p>
            <a:pPr>
              <a:lnSpc>
                <a:spcPts val="2138"/>
              </a:lnSpc>
            </a:pPr>
            <a:r>
              <a:rPr lang="en-US" sz="1313" dirty="0">
                <a:solidFill>
                  <a:srgbClr val="49495A"/>
                </a:solidFill>
                <a:latin typeface="Open Sans" pitchFamily="34" charset="0"/>
                <a:ea typeface="Open Sans" pitchFamily="34" charset="-122"/>
                <a:cs typeface="Open Sans" pitchFamily="34" charset="-120"/>
              </a:rPr>
              <a:t>Reduce dimensions after convolutional layers.</a:t>
            </a:r>
            <a:endParaRPr lang="en-US" sz="1313" dirty="0"/>
          </a:p>
        </p:txBody>
      </p:sp>
      <p:sp>
        <p:nvSpPr>
          <p:cNvPr id="15" name="Shape 12"/>
          <p:cNvSpPr/>
          <p:nvPr/>
        </p:nvSpPr>
        <p:spPr>
          <a:xfrm>
            <a:off x="6898809" y="5165378"/>
            <a:ext cx="510332" cy="22860"/>
          </a:xfrm>
          <a:prstGeom prst="roundRect">
            <a:avLst>
              <a:gd name="adj" fmla="val 111628"/>
            </a:avLst>
          </a:prstGeom>
          <a:solidFill>
            <a:srgbClr val="D0CED9"/>
          </a:solidFill>
          <a:ln/>
        </p:spPr>
      </p:sp>
      <p:sp>
        <p:nvSpPr>
          <p:cNvPr id="16" name="Shape 13"/>
          <p:cNvSpPr/>
          <p:nvPr/>
        </p:nvSpPr>
        <p:spPr>
          <a:xfrm>
            <a:off x="6538942" y="4985444"/>
            <a:ext cx="382727" cy="382727"/>
          </a:xfrm>
          <a:prstGeom prst="roundRect">
            <a:avLst>
              <a:gd name="adj" fmla="val 6667"/>
            </a:avLst>
          </a:prstGeom>
          <a:solidFill>
            <a:srgbClr val="EAE8F3"/>
          </a:solidFill>
          <a:ln/>
        </p:spPr>
      </p:sp>
      <p:sp>
        <p:nvSpPr>
          <p:cNvPr id="17" name="Text 14"/>
          <p:cNvSpPr/>
          <p:nvPr/>
        </p:nvSpPr>
        <p:spPr>
          <a:xfrm>
            <a:off x="6602745" y="5017324"/>
            <a:ext cx="255122" cy="318968"/>
          </a:xfrm>
          <a:prstGeom prst="rect">
            <a:avLst/>
          </a:prstGeom>
          <a:noFill/>
          <a:ln/>
        </p:spPr>
        <p:txBody>
          <a:bodyPr wrap="none" lIns="0" tIns="0" rIns="0" bIns="0" rtlCol="0" anchor="t"/>
          <a:lstStyle/>
          <a:p>
            <a:pPr algn="ctr">
              <a:lnSpc>
                <a:spcPts val="1988"/>
              </a:lnSpc>
            </a:pPr>
            <a:r>
              <a:rPr lang="en-US" sz="1988" dirty="0">
                <a:solidFill>
                  <a:srgbClr val="49495A"/>
                </a:solidFill>
                <a:latin typeface="Libre Baskerville" pitchFamily="34" charset="0"/>
                <a:ea typeface="Libre Baskerville" pitchFamily="34" charset="-122"/>
                <a:cs typeface="Libre Baskerville" pitchFamily="34" charset="-120"/>
              </a:rPr>
              <a:t>3</a:t>
            </a:r>
            <a:endParaRPr lang="en-US" sz="1988" dirty="0"/>
          </a:p>
        </p:txBody>
      </p:sp>
      <p:sp>
        <p:nvSpPr>
          <p:cNvPr id="18" name="Text 15"/>
          <p:cNvSpPr/>
          <p:nvPr/>
        </p:nvSpPr>
        <p:spPr>
          <a:xfrm>
            <a:off x="7580859" y="4964192"/>
            <a:ext cx="2767310" cy="265748"/>
          </a:xfrm>
          <a:prstGeom prst="rect">
            <a:avLst/>
          </a:prstGeom>
          <a:noFill/>
          <a:ln/>
        </p:spPr>
        <p:txBody>
          <a:bodyPr wrap="none" lIns="0" tIns="0" rIns="0" bIns="0" rtlCol="0" anchor="t"/>
          <a:lstStyle/>
          <a:p>
            <a:pPr>
              <a:lnSpc>
                <a:spcPts val="2063"/>
              </a:lnSpc>
            </a:pPr>
            <a:r>
              <a:rPr lang="en-US" sz="1650" dirty="0">
                <a:solidFill>
                  <a:srgbClr val="49495A"/>
                </a:solidFill>
                <a:latin typeface="Libre Baskerville" pitchFamily="34" charset="0"/>
                <a:ea typeface="Libre Baskerville" pitchFamily="34" charset="-122"/>
                <a:cs typeface="Libre Baskerville" pitchFamily="34" charset="-120"/>
              </a:rPr>
              <a:t>3 Fully Connected Layers</a:t>
            </a:r>
            <a:endParaRPr lang="en-US" sz="1650" dirty="0"/>
          </a:p>
        </p:txBody>
      </p:sp>
      <p:sp>
        <p:nvSpPr>
          <p:cNvPr id="19" name="Text 16"/>
          <p:cNvSpPr/>
          <p:nvPr/>
        </p:nvSpPr>
        <p:spPr>
          <a:xfrm>
            <a:off x="7580859" y="5332006"/>
            <a:ext cx="4625399" cy="272177"/>
          </a:xfrm>
          <a:prstGeom prst="rect">
            <a:avLst/>
          </a:prstGeom>
          <a:noFill/>
          <a:ln/>
        </p:spPr>
        <p:txBody>
          <a:bodyPr wrap="none" lIns="0" tIns="0" rIns="0" bIns="0" rtlCol="0" anchor="t"/>
          <a:lstStyle/>
          <a:p>
            <a:pPr>
              <a:lnSpc>
                <a:spcPts val="2138"/>
              </a:lnSpc>
            </a:pPr>
            <a:r>
              <a:rPr lang="en-US" sz="1313" dirty="0">
                <a:solidFill>
                  <a:srgbClr val="49495A"/>
                </a:solidFill>
                <a:latin typeface="Open Sans" pitchFamily="34" charset="0"/>
                <a:ea typeface="Open Sans" pitchFamily="34" charset="-122"/>
                <a:cs typeface="Open Sans" pitchFamily="34" charset="-120"/>
              </a:rPr>
              <a:t>Interpret extracted features for classification.</a:t>
            </a:r>
            <a:endParaRPr lang="en-US" sz="1313" dirty="0"/>
          </a:p>
        </p:txBody>
      </p:sp>
      <p:sp>
        <p:nvSpPr>
          <p:cNvPr id="20" name="Text 17"/>
          <p:cNvSpPr/>
          <p:nvPr/>
        </p:nvSpPr>
        <p:spPr>
          <a:xfrm>
            <a:off x="6538943" y="5965656"/>
            <a:ext cx="5667316" cy="1088708"/>
          </a:xfrm>
          <a:prstGeom prst="rect">
            <a:avLst/>
          </a:prstGeom>
          <a:noFill/>
          <a:ln/>
        </p:spPr>
        <p:txBody>
          <a:bodyPr wrap="square" lIns="0" tIns="0" rIns="0" bIns="0" rtlCol="0" anchor="t"/>
          <a:lstStyle/>
          <a:p>
            <a:pPr>
              <a:lnSpc>
                <a:spcPts val="2138"/>
              </a:lnSpc>
            </a:pPr>
            <a:r>
              <a:rPr lang="en-US" sz="1313" dirty="0">
                <a:solidFill>
                  <a:srgbClr val="49495A"/>
                </a:solidFill>
                <a:latin typeface="Open Sans" pitchFamily="34" charset="0"/>
                <a:ea typeface="Open Sans" pitchFamily="34" charset="-122"/>
                <a:cs typeface="Open Sans" pitchFamily="34" charset="-120"/>
              </a:rPr>
              <a:t>VGG-19 consists of 16 convolutional layers and 3 fully connected layers. It uses 3x3 filters and max-pooling for efficient feature extraction. This architecture is known for its simplicity and effectiveness in image classification tasks.</a:t>
            </a:r>
            <a:endParaRPr lang="en-US" sz="1313" dirty="0"/>
          </a:p>
        </p:txBody>
      </p:sp>
      <p:sp>
        <p:nvSpPr>
          <p:cNvPr id="21" name="Rectangle 20">
            <a:extLst>
              <a:ext uri="{FF2B5EF4-FFF2-40B4-BE49-F238E27FC236}">
                <a16:creationId xmlns:a16="http://schemas.microsoft.com/office/drawing/2014/main" id="{2EFAB01D-7CFC-2E50-5B2D-A71804DD2784}"/>
              </a:ext>
            </a:extLst>
          </p:cNvPr>
          <p:cNvSpPr/>
          <p:nvPr/>
        </p:nvSpPr>
        <p:spPr>
          <a:xfrm>
            <a:off x="12861758" y="7700211"/>
            <a:ext cx="1672389" cy="52938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pic>
        <p:nvPicPr>
          <p:cNvPr id="23" name="Picture 22">
            <a:extLst>
              <a:ext uri="{FF2B5EF4-FFF2-40B4-BE49-F238E27FC236}">
                <a16:creationId xmlns:a16="http://schemas.microsoft.com/office/drawing/2014/main" id="{E45C5F33-260F-94A7-EB13-195CBCF4A907}"/>
              </a:ext>
            </a:extLst>
          </p:cNvPr>
          <p:cNvPicPr>
            <a:picLocks noChangeAspect="1"/>
          </p:cNvPicPr>
          <p:nvPr/>
        </p:nvPicPr>
        <p:blipFill>
          <a:blip r:embed="rId3"/>
          <a:stretch>
            <a:fillRect/>
          </a:stretch>
        </p:blipFill>
        <p:spPr>
          <a:xfrm>
            <a:off x="1266692" y="-72035"/>
            <a:ext cx="2909468" cy="822553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397043" y="258677"/>
            <a:ext cx="5137485" cy="7706228"/>
          </a:xfrm>
          <a:prstGeom prst="rect">
            <a:avLst/>
          </a:prstGeom>
        </p:spPr>
      </p:pic>
      <p:sp>
        <p:nvSpPr>
          <p:cNvPr id="3" name="Text 0"/>
          <p:cNvSpPr/>
          <p:nvPr/>
        </p:nvSpPr>
        <p:spPr>
          <a:xfrm>
            <a:off x="8325853" y="141484"/>
            <a:ext cx="4018843" cy="806116"/>
          </a:xfrm>
          <a:prstGeom prst="rect">
            <a:avLst/>
          </a:prstGeom>
          <a:noFill/>
          <a:ln/>
        </p:spPr>
        <p:txBody>
          <a:bodyPr wrap="square" lIns="0" tIns="0" rIns="0" bIns="0" rtlCol="0" anchor="t"/>
          <a:lstStyle/>
          <a:p>
            <a:pPr marL="0" indent="0" algn="l">
              <a:lnSpc>
                <a:spcPts val="5550"/>
              </a:lnSpc>
              <a:buNone/>
            </a:pPr>
            <a:r>
              <a:rPr lang="en-US" sz="3600" dirty="0">
                <a:solidFill>
                  <a:srgbClr val="403CCF"/>
                </a:solidFill>
                <a:latin typeface="Libre Baskerville" pitchFamily="34" charset="0"/>
              </a:rPr>
              <a:t>Methodology</a:t>
            </a:r>
          </a:p>
        </p:txBody>
      </p:sp>
      <p:sp>
        <p:nvSpPr>
          <p:cNvPr id="6" name="Rectangle 5">
            <a:extLst>
              <a:ext uri="{FF2B5EF4-FFF2-40B4-BE49-F238E27FC236}">
                <a16:creationId xmlns:a16="http://schemas.microsoft.com/office/drawing/2014/main" id="{EDA8C126-1F05-A793-6E19-E39D133B6BF8}"/>
              </a:ext>
            </a:extLst>
          </p:cNvPr>
          <p:cNvSpPr/>
          <p:nvPr/>
        </p:nvSpPr>
        <p:spPr>
          <a:xfrm>
            <a:off x="12861758" y="7700211"/>
            <a:ext cx="1672389" cy="52938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11" name="TextBox 10">
            <a:extLst>
              <a:ext uri="{FF2B5EF4-FFF2-40B4-BE49-F238E27FC236}">
                <a16:creationId xmlns:a16="http://schemas.microsoft.com/office/drawing/2014/main" id="{735EF310-E732-5A03-44F0-DA492742D70F}"/>
              </a:ext>
            </a:extLst>
          </p:cNvPr>
          <p:cNvSpPr txBox="1"/>
          <p:nvPr/>
        </p:nvSpPr>
        <p:spPr>
          <a:xfrm>
            <a:off x="7880684" y="2346158"/>
            <a:ext cx="184731" cy="369332"/>
          </a:xfrm>
          <a:prstGeom prst="rect">
            <a:avLst/>
          </a:prstGeom>
          <a:noFill/>
        </p:spPr>
        <p:txBody>
          <a:bodyPr wrap="none" rtlCol="0">
            <a:spAutoFit/>
          </a:bodyPr>
          <a:lstStyle/>
          <a:p>
            <a:endParaRPr lang="en-IN" dirty="0"/>
          </a:p>
        </p:txBody>
      </p:sp>
      <p:sp>
        <p:nvSpPr>
          <p:cNvPr id="13" name="Rectangle 6">
            <a:extLst>
              <a:ext uri="{FF2B5EF4-FFF2-40B4-BE49-F238E27FC236}">
                <a16:creationId xmlns:a16="http://schemas.microsoft.com/office/drawing/2014/main" id="{1BF49BA8-5A04-E063-F744-009DADDC5D64}"/>
              </a:ext>
            </a:extLst>
          </p:cNvPr>
          <p:cNvSpPr>
            <a:spLocks noChangeArrowheads="1"/>
          </p:cNvSpPr>
          <p:nvPr/>
        </p:nvSpPr>
        <p:spPr bwMode="auto">
          <a:xfrm>
            <a:off x="5967663" y="1055884"/>
            <a:ext cx="8265694" cy="7017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b="1" i="0" u="none" strike="noStrike" cap="none" normalizeH="0" baseline="0" dirty="0">
                <a:ln>
                  <a:noFill/>
                </a:ln>
                <a:solidFill>
                  <a:schemeClr val="tx1"/>
                </a:solidFill>
                <a:effectLst/>
                <a:latin typeface="Arial" panose="020B0604020202020204" pitchFamily="34" charset="0"/>
              </a:rPr>
              <a:t>Input</a:t>
            </a:r>
            <a:r>
              <a:rPr kumimoji="0" lang="en-US" altLang="en-US" b="0" i="0" u="none" strike="noStrike" cap="none" normalizeH="0" baseline="0" dirty="0">
                <a:ln>
                  <a:noFill/>
                </a:ln>
                <a:solidFill>
                  <a:schemeClr val="tx1"/>
                </a:solidFill>
                <a:effectLst/>
                <a:latin typeface="Arial" panose="020B0604020202020204" pitchFamily="34" charset="0"/>
              </a:rPr>
              <a:t>: Content image (structure) + Style image (artistic influence)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b="1" i="0" u="none" strike="noStrike" cap="none" normalizeH="0" baseline="0" dirty="0">
                <a:ln>
                  <a:noFill/>
                </a:ln>
                <a:solidFill>
                  <a:schemeClr val="tx1"/>
                </a:solidFill>
                <a:effectLst/>
                <a:latin typeface="Arial" panose="020B0604020202020204" pitchFamily="34" charset="0"/>
              </a:rPr>
              <a:t> Objective</a:t>
            </a:r>
            <a:r>
              <a:rPr kumimoji="0" lang="en-US" altLang="en-US" b="0" i="0" u="none" strike="noStrike" cap="none" normalizeH="0" baseline="0" dirty="0">
                <a:ln>
                  <a:noFill/>
                </a:ln>
                <a:solidFill>
                  <a:schemeClr val="tx1"/>
                </a:solidFill>
                <a:effectLst/>
                <a:latin typeface="Arial" panose="020B0604020202020204" pitchFamily="34" charset="0"/>
              </a:rPr>
              <a:t>: Generate a new image that combines content of one with style of another</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b="1" i="0" u="none" strike="noStrike" cap="none" normalizeH="0" baseline="0" dirty="0">
                <a:ln>
                  <a:noFill/>
                </a:ln>
                <a:solidFill>
                  <a:schemeClr val="tx1"/>
                </a:solidFill>
                <a:effectLst/>
                <a:latin typeface="Arial" panose="020B0604020202020204" pitchFamily="34" charset="0"/>
              </a:rPr>
              <a:t>Feature Extraction</a:t>
            </a:r>
            <a:r>
              <a:rPr kumimoji="0" lang="en-US" altLang="en-US" b="0" i="0" u="none" strike="noStrike" cap="none" normalizeH="0" baseline="0" dirty="0">
                <a:ln>
                  <a:noFill/>
                </a:ln>
                <a:solidFill>
                  <a:schemeClr val="tx1"/>
                </a:solidFill>
                <a:effectLst/>
                <a:latin typeface="Arial" panose="020B0604020202020204" pitchFamily="34" charset="0"/>
              </a:rPr>
              <a:t>: Use a pre-trained CNN (e.g., VGG19) to extract features from all three images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b="1" i="0" u="none" strike="noStrike" cap="none" normalizeH="0" baseline="0" dirty="0">
                <a:ln>
                  <a:noFill/>
                </a:ln>
                <a:solidFill>
                  <a:schemeClr val="tx1"/>
                </a:solidFill>
                <a:effectLst/>
                <a:latin typeface="Arial" panose="020B0604020202020204" pitchFamily="34" charset="0"/>
              </a:rPr>
              <a:t>Content Representation</a:t>
            </a:r>
            <a:r>
              <a:rPr kumimoji="0" lang="en-US" altLang="en-US" b="0" i="0" u="none" strike="noStrike" cap="none" normalizeH="0" baseline="0" dirty="0">
                <a:ln>
                  <a:noFill/>
                </a:ln>
                <a:solidFill>
                  <a:schemeClr val="tx1"/>
                </a:solidFill>
                <a:effectLst/>
                <a:latin typeface="Arial" panose="020B0604020202020204" pitchFamily="34" charset="0"/>
              </a:rPr>
              <a:t>: Extract higher-layer activations to capture image structure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b="1" i="0" u="none" strike="noStrike" cap="none" normalizeH="0" baseline="0" dirty="0">
                <a:ln>
                  <a:noFill/>
                </a:ln>
                <a:solidFill>
                  <a:schemeClr val="tx1"/>
                </a:solidFill>
                <a:effectLst/>
                <a:latin typeface="Arial" panose="020B0604020202020204" pitchFamily="34" charset="0"/>
              </a:rPr>
              <a:t>Style Representation</a:t>
            </a:r>
            <a:r>
              <a:rPr kumimoji="0" lang="en-US" altLang="en-US" b="0" i="0" u="none" strike="noStrike" cap="none" normalizeH="0" baseline="0" dirty="0">
                <a:ln>
                  <a:noFill/>
                </a:ln>
                <a:solidFill>
                  <a:schemeClr val="tx1"/>
                </a:solidFill>
                <a:effectLst/>
                <a:latin typeface="Arial" panose="020B0604020202020204" pitchFamily="34" charset="0"/>
              </a:rPr>
              <a:t>: Compute Gram matrices of lower-layer activations to capture texture and patterns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b="1" i="0" u="none" strike="noStrike" cap="none" normalizeH="0" baseline="0" dirty="0">
                <a:ln>
                  <a:noFill/>
                </a:ln>
                <a:solidFill>
                  <a:schemeClr val="tx1"/>
                </a:solidFill>
                <a:effectLst/>
                <a:latin typeface="Arial" panose="020B0604020202020204" pitchFamily="34" charset="0"/>
              </a:rPr>
              <a:t>Loss Functions</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1" u="none" strike="noStrike" cap="none" normalizeH="0" baseline="0" dirty="0">
                <a:ln>
                  <a:noFill/>
                </a:ln>
                <a:solidFill>
                  <a:schemeClr val="tx1"/>
                </a:solidFill>
                <a:effectLst/>
                <a:latin typeface="Arial" panose="020B0604020202020204" pitchFamily="34" charset="0"/>
              </a:rPr>
              <a:t>Content Loss</a:t>
            </a:r>
            <a:r>
              <a:rPr kumimoji="0" lang="en-US" altLang="en-US" b="0" i="0" u="none" strike="noStrike" cap="none" normalizeH="0" baseline="0" dirty="0">
                <a:ln>
                  <a:noFill/>
                </a:ln>
                <a:solidFill>
                  <a:schemeClr val="tx1"/>
                </a:solidFill>
                <a:effectLst/>
                <a:latin typeface="Arial" panose="020B0604020202020204" pitchFamily="34" charset="0"/>
              </a:rPr>
              <a:t>: Difference between content and generated image features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1" u="none" strike="noStrike" cap="none" normalizeH="0" baseline="0" dirty="0">
                <a:ln>
                  <a:noFill/>
                </a:ln>
                <a:solidFill>
                  <a:schemeClr val="tx1"/>
                </a:solidFill>
                <a:effectLst/>
                <a:latin typeface="Arial" panose="020B0604020202020204" pitchFamily="34" charset="0"/>
              </a:rPr>
              <a:t>Style Loss</a:t>
            </a:r>
            <a:r>
              <a:rPr kumimoji="0" lang="en-US" altLang="en-US" b="0" i="0" u="none" strike="noStrike" cap="none" normalizeH="0" baseline="0" dirty="0">
                <a:ln>
                  <a:noFill/>
                </a:ln>
                <a:solidFill>
                  <a:schemeClr val="tx1"/>
                </a:solidFill>
                <a:effectLst/>
                <a:latin typeface="Arial" panose="020B0604020202020204" pitchFamily="34" charset="0"/>
              </a:rPr>
              <a:t>: Difference between style and generated image Gram matrices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b="1" i="0" u="none" strike="noStrike" cap="none" normalizeH="0" baseline="0" dirty="0">
                <a:ln>
                  <a:noFill/>
                </a:ln>
                <a:solidFill>
                  <a:schemeClr val="tx1"/>
                </a:solidFill>
                <a:effectLst/>
                <a:latin typeface="Arial" panose="020B0604020202020204" pitchFamily="34" charset="0"/>
              </a:rPr>
              <a:t>Optimization</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Start with a copy of the content image or white noise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Minimize total loss (content + style) using gradient descent (e.g., L-BFGS or Adam)</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b="1" i="0" u="none" strike="noStrike" cap="none" normalizeH="0" baseline="0" dirty="0">
                <a:ln>
                  <a:noFill/>
                </a:ln>
                <a:solidFill>
                  <a:schemeClr val="tx1"/>
                </a:solidFill>
                <a:effectLst/>
                <a:latin typeface="Arial" panose="020B0604020202020204" pitchFamily="34" charset="0"/>
              </a:rPr>
              <a:t>Output</a:t>
            </a:r>
            <a:r>
              <a:rPr kumimoji="0" lang="en-US" altLang="en-US" b="0" i="0" u="none" strike="noStrike" cap="none" normalizeH="0" baseline="0" dirty="0">
                <a:ln>
                  <a:noFill/>
                </a:ln>
                <a:solidFill>
                  <a:schemeClr val="tx1"/>
                </a:solidFill>
                <a:effectLst/>
                <a:latin typeface="Arial" panose="020B0604020202020204" pitchFamily="34" charset="0"/>
              </a:rPr>
              <a:t>: Stylized image with content preserved and artistic style transferred</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1344B0-6DC3-10D8-A92A-B5B898508CC5}"/>
              </a:ext>
            </a:extLst>
          </p:cNvPr>
          <p:cNvSpPr/>
          <p:nvPr/>
        </p:nvSpPr>
        <p:spPr>
          <a:xfrm>
            <a:off x="12861758" y="7712243"/>
            <a:ext cx="1672389" cy="52938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pic>
        <p:nvPicPr>
          <p:cNvPr id="8" name="Picture 7">
            <a:extLst>
              <a:ext uri="{FF2B5EF4-FFF2-40B4-BE49-F238E27FC236}">
                <a16:creationId xmlns:a16="http://schemas.microsoft.com/office/drawing/2014/main" id="{9499FC68-F2A7-4726-46FB-56ABF2FB8EDE}"/>
              </a:ext>
            </a:extLst>
          </p:cNvPr>
          <p:cNvPicPr>
            <a:picLocks noChangeAspect="1"/>
          </p:cNvPicPr>
          <p:nvPr/>
        </p:nvPicPr>
        <p:blipFill>
          <a:blip r:embed="rId3"/>
          <a:stretch>
            <a:fillRect/>
          </a:stretch>
        </p:blipFill>
        <p:spPr>
          <a:xfrm>
            <a:off x="1955012" y="2129588"/>
            <a:ext cx="10720376" cy="376702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0A732D-3D90-3026-C41A-76D7A12952BB}"/>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71B06EA2-0515-52F5-99DA-23F7569B1C8B}"/>
              </a:ext>
            </a:extLst>
          </p:cNvPr>
          <p:cNvSpPr/>
          <p:nvPr/>
        </p:nvSpPr>
        <p:spPr>
          <a:xfrm>
            <a:off x="12861758" y="7712243"/>
            <a:ext cx="1672389" cy="52938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pic>
        <p:nvPicPr>
          <p:cNvPr id="10" name="Picture 9">
            <a:extLst>
              <a:ext uri="{FF2B5EF4-FFF2-40B4-BE49-F238E27FC236}">
                <a16:creationId xmlns:a16="http://schemas.microsoft.com/office/drawing/2014/main" id="{B4CAE472-CBE3-879C-AF76-CC2E10C3B809}"/>
              </a:ext>
            </a:extLst>
          </p:cNvPr>
          <p:cNvPicPr>
            <a:picLocks noChangeAspect="1"/>
          </p:cNvPicPr>
          <p:nvPr/>
        </p:nvPicPr>
        <p:blipFill>
          <a:blip r:embed="rId3"/>
          <a:stretch>
            <a:fillRect/>
          </a:stretch>
        </p:blipFill>
        <p:spPr>
          <a:xfrm>
            <a:off x="2285796" y="1840831"/>
            <a:ext cx="10786515" cy="4872790"/>
          </a:xfrm>
          <a:prstGeom prst="rect">
            <a:avLst/>
          </a:prstGeom>
        </p:spPr>
      </p:pic>
    </p:spTree>
    <p:extLst>
      <p:ext uri="{BB962C8B-B14F-4D97-AF65-F5344CB8AC3E}">
        <p14:creationId xmlns:p14="http://schemas.microsoft.com/office/powerpoint/2010/main" val="6616391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TotalTime>
  <Words>1283</Words>
  <Application>Microsoft Office PowerPoint</Application>
  <PresentationFormat>Custom</PresentationFormat>
  <Paragraphs>142</Paragraphs>
  <Slides>26</Slides>
  <Notes>22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Centaur</vt:lpstr>
      <vt:lpstr>Open Sans</vt:lpstr>
      <vt:lpstr>Wingdings</vt:lpstr>
      <vt:lpstr>Arial</vt:lpstr>
      <vt:lpstr>Cascadia Code SemiBold</vt:lpstr>
      <vt:lpstr>Aptos Display</vt:lpstr>
      <vt:lpstr>Consolas</vt:lpstr>
      <vt:lpstr>Libre Baskerville</vt:lpstr>
      <vt:lpstr>Courier New</vt:lpstr>
      <vt:lpstr>Cascadia Code SemiLight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g o l i</cp:lastModifiedBy>
  <cp:revision>5</cp:revision>
  <dcterms:created xsi:type="dcterms:W3CDTF">2025-04-19T21:17:48Z</dcterms:created>
  <dcterms:modified xsi:type="dcterms:W3CDTF">2025-05-01T19:06:07Z</dcterms:modified>
</cp:coreProperties>
</file>